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Cormorant Garamond Medium" charset="1" panose="00000600000000000000"/>
      <p:regular r:id="rId16"/>
    </p:embeddedFont>
    <p:embeddedFont>
      <p:font typeface="Cormorant Garamond Medium Bold" charset="1" panose="00000700000000000000"/>
      <p:regular r:id="rId17"/>
    </p:embeddedFont>
    <p:embeddedFont>
      <p:font typeface="Cormorant Garamond Medium Italics" charset="1" panose="00000600000000000000"/>
      <p:regular r:id="rId18"/>
    </p:embeddedFont>
    <p:embeddedFont>
      <p:font typeface="Cormorant Garamond Medium Bold Italics" charset="1" panose="00000700000000000000"/>
      <p:regular r:id="rId19"/>
    </p:embeddedFont>
    <p:embeddedFont>
      <p:font typeface="Roboto Mono Regular" charset="1" panose="00000000000000000000"/>
      <p:regular r:id="rId20"/>
    </p:embeddedFont>
    <p:embeddedFont>
      <p:font typeface="Roboto Mono Regular Bold" charset="1" panose="00000000000000000000"/>
      <p:regular r:id="rId21"/>
    </p:embeddedFont>
    <p:embeddedFont>
      <p:font typeface="Roboto Mono Regular Italics" charset="1" panose="00000000000000000000"/>
      <p:regular r:id="rId22"/>
    </p:embeddedFont>
    <p:embeddedFont>
      <p:font typeface="Roboto Mono Regular Bold Italics" charset="1" panose="00000000000000000000"/>
      <p:regular r:id="rId23"/>
    </p:embeddedFont>
    <p:embeddedFont>
      <p:font typeface="Cormorant Garamond" charset="1" panose="00000500000000000000"/>
      <p:regular r:id="rId24"/>
    </p:embeddedFont>
    <p:embeddedFont>
      <p:font typeface="Cormorant Garamond Bold" charset="1" panose="00000800000000000000"/>
      <p:regular r:id="rId25"/>
    </p:embeddedFont>
    <p:embeddedFont>
      <p:font typeface="Cormorant Garamond Italics" charset="1" panose="00000500000000000000"/>
      <p:regular r:id="rId26"/>
    </p:embeddedFont>
    <p:embeddedFont>
      <p:font typeface="Cormorant Garamond Bold Italics" charset="1" panose="00000800000000000000"/>
      <p:regular r:id="rId27"/>
    </p:embeddedFont>
    <p:embeddedFont>
      <p:font typeface="Cormorant Garamond Light" charset="1" panose="00000400000000000000"/>
      <p:regular r:id="rId28"/>
    </p:embeddedFont>
    <p:embeddedFont>
      <p:font typeface="Cormorant Garamond Light Italics" charset="1" panose="00000400000000000000"/>
      <p:regular r:id="rId29"/>
    </p:embeddedFont>
    <p:embeddedFont>
      <p:font typeface="Cormorant Garamond Medium" charset="1" panose="00000600000000000000"/>
      <p:regular r:id="rId30"/>
    </p:embeddedFont>
    <p:embeddedFont>
      <p:font typeface="Cormorant Garamond Medium Italics" charset="1" panose="00000600000000000000"/>
      <p:regular r:id="rId31"/>
    </p:embeddedFont>
    <p:embeddedFont>
      <p:font typeface="Cormorant Garamond Semi-Bold" charset="1" panose="00000700000000000000"/>
      <p:regular r:id="rId32"/>
    </p:embeddedFont>
    <p:embeddedFont>
      <p:font typeface="Cormorant Garamond Semi-Bold Italics" charset="1" panose="00000700000000000000"/>
      <p:regular r:id="rId33"/>
    </p:embeddedFont>
    <p:embeddedFont>
      <p:font typeface="Roboto Mono" charset="1" panose="00000000000000000000"/>
      <p:regular r:id="rId34"/>
    </p:embeddedFont>
    <p:embeddedFont>
      <p:font typeface="Roboto Mono Bold" charset="1" panose="00000000000000000000"/>
      <p:regular r:id="rId35"/>
    </p:embeddedFont>
    <p:embeddedFont>
      <p:font typeface="Roboto Mono Italics" charset="1" panose="00000000000000000000"/>
      <p:regular r:id="rId36"/>
    </p:embeddedFont>
    <p:embeddedFont>
      <p:font typeface="Roboto Mono Bold Italics" charset="1" panose="00000000000000000000"/>
      <p:regular r:id="rId37"/>
    </p:embeddedFont>
    <p:embeddedFont>
      <p:font typeface="Roboto Mono Thin" charset="1" panose="00000000000000000000"/>
      <p:regular r:id="rId38"/>
    </p:embeddedFont>
    <p:embeddedFont>
      <p:font typeface="Roboto Mono Thin Italics" charset="1" panose="00000000000000000000"/>
      <p:regular r:id="rId39"/>
    </p:embeddedFont>
    <p:embeddedFont>
      <p:font typeface="Roboto Mono Light" charset="1" panose="00000000000000000000"/>
      <p:regular r:id="rId40"/>
    </p:embeddedFont>
    <p:embeddedFont>
      <p:font typeface="Roboto Mono Light Italics" charset="1" panose="00000000000000000000"/>
      <p:regular r:id="rId41"/>
    </p:embeddedFont>
    <p:embeddedFont>
      <p:font typeface="Roboto Mono Medium" charset="1" panose="00000000000000000000"/>
      <p:regular r:id="rId42"/>
    </p:embeddedFont>
    <p:embeddedFont>
      <p:font typeface="Roboto Mono Medium Italics" charset="1" panose="00000000000000000000"/>
      <p:regular r:id="rId43"/>
    </p:embeddedFont>
    <p:embeddedFont>
      <p:font typeface="Aileron" charset="1" panose="00000500000000000000"/>
      <p:regular r:id="rId44"/>
    </p:embeddedFont>
    <p:embeddedFont>
      <p:font typeface="Aileron Bold" charset="1" panose="00000800000000000000"/>
      <p:regular r:id="rId45"/>
    </p:embeddedFont>
    <p:embeddedFont>
      <p:font typeface="Aileron Italics" charset="1" panose="00000500000000000000"/>
      <p:regular r:id="rId46"/>
    </p:embeddedFont>
    <p:embeddedFont>
      <p:font typeface="Aileron Bold Italics" charset="1" panose="00000800000000000000"/>
      <p:regular r:id="rId47"/>
    </p:embeddedFont>
    <p:embeddedFont>
      <p:font typeface="Aileron Thin" charset="1" panose="00000300000000000000"/>
      <p:regular r:id="rId48"/>
    </p:embeddedFont>
    <p:embeddedFont>
      <p:font typeface="Aileron Thin Italics" charset="1" panose="00000300000000000000"/>
      <p:regular r:id="rId49"/>
    </p:embeddedFont>
    <p:embeddedFont>
      <p:font typeface="Aileron Light" charset="1" panose="00000400000000000000"/>
      <p:regular r:id="rId50"/>
    </p:embeddedFont>
    <p:embeddedFont>
      <p:font typeface="Aileron Light Italics" charset="1" panose="00000400000000000000"/>
      <p:regular r:id="rId51"/>
    </p:embeddedFont>
    <p:embeddedFont>
      <p:font typeface="Aileron Ultra-Bold" charset="1" panose="00000A00000000000000"/>
      <p:regular r:id="rId52"/>
    </p:embeddedFont>
    <p:embeddedFont>
      <p:font typeface="Aileron Ultra-Bold Italics" charset="1" panose="00000A00000000000000"/>
      <p:regular r:id="rId53"/>
    </p:embeddedFont>
    <p:embeddedFont>
      <p:font typeface="Aileron Heavy" charset="1" panose="00000A00000000000000"/>
      <p:regular r:id="rId54"/>
    </p:embeddedFont>
    <p:embeddedFont>
      <p:font typeface="Aileron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78" Target="slides/slide23.xml" Type="http://schemas.openxmlformats.org/officeDocument/2006/relationships/slide"/><Relationship Id="rId79" Target="slides/slide24.xml" Type="http://schemas.openxmlformats.org/officeDocument/2006/relationships/slide"/><Relationship Id="rId8" Target="fonts/font8.fntdata" Type="http://schemas.openxmlformats.org/officeDocument/2006/relationships/font"/><Relationship Id="rId80" Target="slides/slide25.xml" Type="http://schemas.openxmlformats.org/officeDocument/2006/relationships/slide"/><Relationship Id="rId81" Target="slides/slide26.xml" Type="http://schemas.openxmlformats.org/officeDocument/2006/relationships/slide"/><Relationship Id="rId82" Target="slides/slide27.xml" Type="http://schemas.openxmlformats.org/officeDocument/2006/relationships/slide"/><Relationship Id="rId83" Target="slides/slide28.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6.jpe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1.jpe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797" y="6015176"/>
            <a:ext cx="1424727" cy="3545701"/>
          </a:xfrm>
          <a:custGeom>
            <a:avLst/>
            <a:gdLst/>
            <a:ahLst/>
            <a:cxnLst/>
            <a:rect r="r" b="b" t="t" l="l"/>
            <a:pathLst>
              <a:path h="3545701" w="1424727">
                <a:moveTo>
                  <a:pt x="0" y="0"/>
                </a:moveTo>
                <a:lnTo>
                  <a:pt x="1424727" y="0"/>
                </a:lnTo>
                <a:lnTo>
                  <a:pt x="1424727" y="3545701"/>
                </a:lnTo>
                <a:lnTo>
                  <a:pt x="0" y="354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1344" y="-503834"/>
            <a:ext cx="3881117" cy="3507119"/>
          </a:xfrm>
          <a:custGeom>
            <a:avLst/>
            <a:gdLst/>
            <a:ahLst/>
            <a:cxnLst/>
            <a:rect r="r" b="b" t="t" l="l"/>
            <a:pathLst>
              <a:path h="3507119" w="3881117">
                <a:moveTo>
                  <a:pt x="0" y="0"/>
                </a:moveTo>
                <a:lnTo>
                  <a:pt x="3881118" y="0"/>
                </a:lnTo>
                <a:lnTo>
                  <a:pt x="3881118" y="3507118"/>
                </a:lnTo>
                <a:lnTo>
                  <a:pt x="0" y="3507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82177" y="2866673"/>
            <a:ext cx="3216381" cy="621391"/>
          </a:xfrm>
          <a:custGeom>
            <a:avLst/>
            <a:gdLst/>
            <a:ahLst/>
            <a:cxnLst/>
            <a:rect r="r" b="b" t="t" l="l"/>
            <a:pathLst>
              <a:path h="621391" w="3216381">
                <a:moveTo>
                  <a:pt x="0" y="0"/>
                </a:moveTo>
                <a:lnTo>
                  <a:pt x="3216382" y="0"/>
                </a:lnTo>
                <a:lnTo>
                  <a:pt x="3216382" y="621391"/>
                </a:lnTo>
                <a:lnTo>
                  <a:pt x="0" y="621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32370" y="6820481"/>
            <a:ext cx="2673387" cy="3685120"/>
          </a:xfrm>
          <a:custGeom>
            <a:avLst/>
            <a:gdLst/>
            <a:ahLst/>
            <a:cxnLst/>
            <a:rect r="r" b="b" t="t" l="l"/>
            <a:pathLst>
              <a:path h="3685120" w="2673387">
                <a:moveTo>
                  <a:pt x="0" y="0"/>
                </a:moveTo>
                <a:lnTo>
                  <a:pt x="2673388" y="0"/>
                </a:lnTo>
                <a:lnTo>
                  <a:pt x="2673388" y="3685121"/>
                </a:lnTo>
                <a:lnTo>
                  <a:pt x="0" y="36851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5677" y="7788026"/>
            <a:ext cx="2050672" cy="2826741"/>
          </a:xfrm>
          <a:custGeom>
            <a:avLst/>
            <a:gdLst/>
            <a:ahLst/>
            <a:cxnLst/>
            <a:rect r="r" b="b" t="t" l="l"/>
            <a:pathLst>
              <a:path h="2826741" w="2050672">
                <a:moveTo>
                  <a:pt x="0" y="0"/>
                </a:moveTo>
                <a:lnTo>
                  <a:pt x="2050671" y="0"/>
                </a:lnTo>
                <a:lnTo>
                  <a:pt x="2050671" y="2826741"/>
                </a:lnTo>
                <a:lnTo>
                  <a:pt x="0" y="28267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12666" y="-503834"/>
            <a:ext cx="3087913" cy="2605076"/>
          </a:xfrm>
          <a:custGeom>
            <a:avLst/>
            <a:gdLst/>
            <a:ahLst/>
            <a:cxnLst/>
            <a:rect r="r" b="b" t="t" l="l"/>
            <a:pathLst>
              <a:path h="2605076" w="3087913">
                <a:moveTo>
                  <a:pt x="0" y="0"/>
                </a:moveTo>
                <a:lnTo>
                  <a:pt x="3087913" y="0"/>
                </a:lnTo>
                <a:lnTo>
                  <a:pt x="3087913" y="2605076"/>
                </a:lnTo>
                <a:lnTo>
                  <a:pt x="0" y="26050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57099" y="8583467"/>
            <a:ext cx="4725078" cy="3006868"/>
          </a:xfrm>
          <a:custGeom>
            <a:avLst/>
            <a:gdLst/>
            <a:ahLst/>
            <a:cxnLst/>
            <a:rect r="r" b="b" t="t" l="l"/>
            <a:pathLst>
              <a:path h="3006868" w="4725078">
                <a:moveTo>
                  <a:pt x="0" y="0"/>
                </a:moveTo>
                <a:lnTo>
                  <a:pt x="4725078" y="0"/>
                </a:lnTo>
                <a:lnTo>
                  <a:pt x="4725078" y="3006868"/>
                </a:lnTo>
                <a:lnTo>
                  <a:pt x="0" y="30068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4065887" y="3990220"/>
            <a:ext cx="10156226"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Roboto Mono Regular"/>
              </a:rPr>
              <a:t>Öğrenci Bilgi Sistemi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73570">
            <a:off x="873836" y="1215852"/>
            <a:ext cx="1068861" cy="720319"/>
          </a:xfrm>
          <a:custGeom>
            <a:avLst/>
            <a:gdLst/>
            <a:ahLst/>
            <a:cxnLst/>
            <a:rect r="r" b="b" t="t" l="l"/>
            <a:pathLst>
              <a:path h="720319" w="1068861">
                <a:moveTo>
                  <a:pt x="0" y="0"/>
                </a:moveTo>
                <a:lnTo>
                  <a:pt x="1068861" y="0"/>
                </a:lnTo>
                <a:lnTo>
                  <a:pt x="1068861" y="720319"/>
                </a:lnTo>
                <a:lnTo>
                  <a:pt x="0" y="720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628976" y="1228733"/>
            <a:ext cx="1068861" cy="720319"/>
          </a:xfrm>
          <a:custGeom>
            <a:avLst/>
            <a:gdLst/>
            <a:ahLst/>
            <a:cxnLst/>
            <a:rect r="r" b="b" t="t" l="l"/>
            <a:pathLst>
              <a:path h="720319" w="1068861">
                <a:moveTo>
                  <a:pt x="0" y="0"/>
                </a:moveTo>
                <a:lnTo>
                  <a:pt x="1068861" y="0"/>
                </a:lnTo>
                <a:lnTo>
                  <a:pt x="1068861" y="720320"/>
                </a:lnTo>
                <a:lnTo>
                  <a:pt x="0" y="720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6364710" y="1228733"/>
            <a:ext cx="1068861" cy="720319"/>
          </a:xfrm>
          <a:custGeom>
            <a:avLst/>
            <a:gdLst/>
            <a:ahLst/>
            <a:cxnLst/>
            <a:rect r="r" b="b" t="t" l="l"/>
            <a:pathLst>
              <a:path h="720319" w="1068861">
                <a:moveTo>
                  <a:pt x="0" y="0"/>
                </a:moveTo>
                <a:lnTo>
                  <a:pt x="1068861" y="0"/>
                </a:lnTo>
                <a:lnTo>
                  <a:pt x="1068861" y="720320"/>
                </a:lnTo>
                <a:lnTo>
                  <a:pt x="0" y="720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315960"/>
            <a:ext cx="3440408" cy="474586"/>
          </a:xfrm>
          <a:prstGeom prst="rect">
            <a:avLst/>
          </a:prstGeom>
        </p:spPr>
        <p:txBody>
          <a:bodyPr anchor="t" rtlCol="false" tIns="0" lIns="0" bIns="0" rIns="0">
            <a:spAutoFit/>
          </a:bodyPr>
          <a:lstStyle/>
          <a:p>
            <a:pPr algn="ctr">
              <a:lnSpc>
                <a:spcPts val="3792"/>
              </a:lnSpc>
            </a:pPr>
            <a:r>
              <a:rPr lang="en-US" sz="2708">
                <a:solidFill>
                  <a:srgbClr val="000000"/>
                </a:solidFill>
                <a:latin typeface="DejaVu Serif Bold"/>
              </a:rPr>
              <a:t>Kullanıcı Arayüzü</a:t>
            </a:r>
          </a:p>
        </p:txBody>
      </p:sp>
      <p:sp>
        <p:nvSpPr>
          <p:cNvPr name="TextBox 6" id="6"/>
          <p:cNvSpPr txBox="true"/>
          <p:nvPr/>
        </p:nvSpPr>
        <p:spPr>
          <a:xfrm rot="0">
            <a:off x="0" y="2981047"/>
            <a:ext cx="3771065" cy="4777739"/>
          </a:xfrm>
          <a:prstGeom prst="rect">
            <a:avLst/>
          </a:prstGeom>
        </p:spPr>
        <p:txBody>
          <a:bodyPr anchor="t" rtlCol="false" tIns="0" lIns="0" bIns="0" rIns="0">
            <a:spAutoFit/>
          </a:bodyPr>
          <a:lstStyle/>
          <a:p>
            <a:pPr algn="ctr">
              <a:lnSpc>
                <a:spcPts val="3150"/>
              </a:lnSpc>
              <a:spcBef>
                <a:spcPct val="0"/>
              </a:spcBef>
            </a:pPr>
            <a:r>
              <a:rPr lang="en-US" sz="2100">
                <a:solidFill>
                  <a:srgbClr val="000000"/>
                </a:solidFill>
                <a:latin typeface="Cormorant Garamond Medium"/>
              </a:rPr>
              <a:t>Öğrenci bilgi sisteminde kullanıcı arayüzü, kullanıcı dostu, kullanımı kolay ve öğrencilerin ihtiyaçlarını karşılayacak şekilde tasarlanmalıdır. Arayüz, sezgisel ve kolay gezilebilir olmalı, önemli fonksiyonları ve bilgileri hızlı bir şekilde erişilebilir kılmalıdır. Kullanıcıların işlemleri gerçekleştirmeleri için açık ve anlaşılır talimatlar içermeli ve gereksiz karmaşıklıklardan kaçınılmalıdır.</a:t>
            </a:r>
          </a:p>
        </p:txBody>
      </p:sp>
      <p:sp>
        <p:nvSpPr>
          <p:cNvPr name="TextBox 7" id="7"/>
          <p:cNvSpPr txBox="true"/>
          <p:nvPr/>
        </p:nvSpPr>
        <p:spPr>
          <a:xfrm rot="0">
            <a:off x="8096696" y="2179677"/>
            <a:ext cx="2094607" cy="464566"/>
          </a:xfrm>
          <a:prstGeom prst="rect">
            <a:avLst/>
          </a:prstGeom>
        </p:spPr>
        <p:txBody>
          <a:bodyPr anchor="t" rtlCol="false" tIns="0" lIns="0" bIns="0" rIns="0">
            <a:spAutoFit/>
          </a:bodyPr>
          <a:lstStyle/>
          <a:p>
            <a:pPr algn="ctr">
              <a:lnSpc>
                <a:spcPts val="3793"/>
              </a:lnSpc>
            </a:pPr>
            <a:r>
              <a:rPr lang="en-US" sz="2709">
                <a:solidFill>
                  <a:srgbClr val="000000"/>
                </a:solidFill>
                <a:latin typeface="DejaVu Serif Bold"/>
              </a:rPr>
              <a:t>Eksiklikler</a:t>
            </a:r>
          </a:p>
        </p:txBody>
      </p:sp>
      <p:sp>
        <p:nvSpPr>
          <p:cNvPr name="TextBox 8" id="8"/>
          <p:cNvSpPr txBox="true"/>
          <p:nvPr/>
        </p:nvSpPr>
        <p:spPr>
          <a:xfrm rot="0">
            <a:off x="5409907" y="2587093"/>
            <a:ext cx="7468186" cy="5577840"/>
          </a:xfrm>
          <a:prstGeom prst="rect">
            <a:avLst/>
          </a:prstGeom>
        </p:spPr>
        <p:txBody>
          <a:bodyPr anchor="t" rtlCol="false" tIns="0" lIns="0" bIns="0" rIns="0">
            <a:spAutoFit/>
          </a:bodyPr>
          <a:lstStyle/>
          <a:p>
            <a:pPr algn="ctr" marL="453390" indent="-226695" lvl="1">
              <a:lnSpc>
                <a:spcPts val="3150"/>
              </a:lnSpc>
              <a:spcBef>
                <a:spcPct val="0"/>
              </a:spcBef>
              <a:buFont typeface="Arial"/>
              <a:buChar char="•"/>
            </a:pPr>
            <a:r>
              <a:rPr lang="en-US" sz="2100">
                <a:solidFill>
                  <a:srgbClr val="000000"/>
                </a:solidFill>
                <a:latin typeface="Cormorant Garamond Medium"/>
              </a:rPr>
              <a:t>Öğrenci bilgi sisteminde eksikliklerden biri, kullanıcı </a:t>
            </a:r>
            <a:r>
              <a:rPr lang="en-US" sz="2100">
                <a:solidFill>
                  <a:srgbClr val="000000"/>
                </a:solidFill>
                <a:latin typeface="Cormorant Garamond Medium"/>
              </a:rPr>
              <a:t>arayüzünün karmaşık veya kullanımı zor olmasıdır, bu da öğrencilerin sistemi etkin bir şekilde kullanmalarını zorlaştırabilir.</a:t>
            </a:r>
          </a:p>
          <a:p>
            <a:pPr algn="ctr" marL="453390" indent="-226695" lvl="1">
              <a:lnSpc>
                <a:spcPts val="3150"/>
              </a:lnSpc>
              <a:spcBef>
                <a:spcPct val="0"/>
              </a:spcBef>
              <a:buFont typeface="Arial"/>
              <a:buChar char="•"/>
            </a:pPr>
            <a:r>
              <a:rPr lang="en-US" sz="2100">
                <a:solidFill>
                  <a:srgbClr val="000000"/>
                </a:solidFill>
                <a:latin typeface="Cormorant Garamond Medium"/>
              </a:rPr>
              <a:t>Veri doğrulama ve güncelleme işlemlerinde eksiklikler olabilir, bu da yanlış veya güncel olmayan verilerin sisteme girişine neden olabilir.</a:t>
            </a:r>
          </a:p>
          <a:p>
            <a:pPr algn="ctr" marL="453390" indent="-226695" lvl="1">
              <a:lnSpc>
                <a:spcPts val="3150"/>
              </a:lnSpc>
              <a:spcBef>
                <a:spcPct val="0"/>
              </a:spcBef>
              <a:buFont typeface="Arial"/>
              <a:buChar char="•"/>
            </a:pPr>
            <a:r>
              <a:rPr lang="en-US" sz="2100">
                <a:solidFill>
                  <a:srgbClr val="000000"/>
                </a:solidFill>
                <a:latin typeface="Cormorant Garamond Medium"/>
              </a:rPr>
              <a:t>Sistemdeki veri analitiği ve raporlama yetenekleri yetersiz olabilir, bu da yöneticilerin etkili kararlar almasını engelleyebilir.</a:t>
            </a:r>
          </a:p>
          <a:p>
            <a:pPr algn="ctr" marL="453390" indent="-226695" lvl="1">
              <a:lnSpc>
                <a:spcPts val="3150"/>
              </a:lnSpc>
              <a:spcBef>
                <a:spcPct val="0"/>
              </a:spcBef>
              <a:buFont typeface="Arial"/>
              <a:buChar char="•"/>
            </a:pPr>
            <a:r>
              <a:rPr lang="en-US" sz="2100">
                <a:solidFill>
                  <a:srgbClr val="000000"/>
                </a:solidFill>
                <a:latin typeface="Cormorant Garamond Medium"/>
              </a:rPr>
              <a:t>Veri güvenliği önlemlerinde eksiklikler olabilir, bu da öğrenci bilgilerinin güvenliği ve gizliliği konusunda risk oluşturabilir.</a:t>
            </a:r>
          </a:p>
          <a:p>
            <a:pPr algn="ctr" marL="453390" indent="-226695" lvl="1">
              <a:lnSpc>
                <a:spcPts val="3150"/>
              </a:lnSpc>
              <a:spcBef>
                <a:spcPct val="0"/>
              </a:spcBef>
              <a:buFont typeface="Arial"/>
              <a:buChar char="•"/>
            </a:pPr>
            <a:r>
              <a:rPr lang="en-US" sz="2100">
                <a:solidFill>
                  <a:srgbClr val="000000"/>
                </a:solidFill>
                <a:latin typeface="Cormorant Garamond Medium"/>
              </a:rPr>
              <a:t>Sistemde öğrenci ve öğretmen iletişimini kolaylaştıracak araçlar veya modüller eksik olabilir, bu da iletişim ve işbirliği eksikliğine yol açabilir.</a:t>
            </a:r>
          </a:p>
          <a:p>
            <a:pPr algn="ctr">
              <a:lnSpc>
                <a:spcPts val="3150"/>
              </a:lnSpc>
              <a:spcBef>
                <a:spcPct val="0"/>
              </a:spcBef>
            </a:pPr>
          </a:p>
        </p:txBody>
      </p:sp>
      <p:sp>
        <p:nvSpPr>
          <p:cNvPr name="TextBox 9" id="9"/>
          <p:cNvSpPr txBox="true"/>
          <p:nvPr/>
        </p:nvSpPr>
        <p:spPr>
          <a:xfrm rot="0">
            <a:off x="13602295" y="2383385"/>
            <a:ext cx="4685705" cy="940816"/>
          </a:xfrm>
          <a:prstGeom prst="rect">
            <a:avLst/>
          </a:prstGeom>
        </p:spPr>
        <p:txBody>
          <a:bodyPr anchor="t" rtlCol="false" tIns="0" lIns="0" bIns="0" rIns="0">
            <a:spAutoFit/>
          </a:bodyPr>
          <a:lstStyle/>
          <a:p>
            <a:pPr algn="ctr">
              <a:lnSpc>
                <a:spcPts val="3793"/>
              </a:lnSpc>
            </a:pPr>
            <a:r>
              <a:rPr lang="en-US" sz="2709">
                <a:solidFill>
                  <a:srgbClr val="000000"/>
                </a:solidFill>
                <a:latin typeface="DejaVu Serif Bold"/>
              </a:rPr>
              <a:t>Hata İzleme ve Bildirme</a:t>
            </a:r>
          </a:p>
          <a:p>
            <a:pPr algn="ctr">
              <a:lnSpc>
                <a:spcPts val="3793"/>
              </a:lnSpc>
            </a:pPr>
          </a:p>
        </p:txBody>
      </p:sp>
      <p:sp>
        <p:nvSpPr>
          <p:cNvPr name="TextBox 10" id="10"/>
          <p:cNvSpPr txBox="true"/>
          <p:nvPr/>
        </p:nvSpPr>
        <p:spPr>
          <a:xfrm rot="0">
            <a:off x="14128440" y="2971522"/>
            <a:ext cx="3929663" cy="2637303"/>
          </a:xfrm>
          <a:prstGeom prst="rect">
            <a:avLst/>
          </a:prstGeom>
        </p:spPr>
        <p:txBody>
          <a:bodyPr anchor="t" rtlCol="false" tIns="0" lIns="0" bIns="0" rIns="0">
            <a:spAutoFit/>
          </a:bodyPr>
          <a:lstStyle/>
          <a:p>
            <a:pPr algn="ctr">
              <a:lnSpc>
                <a:spcPts val="3489"/>
              </a:lnSpc>
              <a:spcBef>
                <a:spcPct val="0"/>
              </a:spcBef>
            </a:pPr>
            <a:r>
              <a:rPr lang="en-US" sz="2326">
                <a:solidFill>
                  <a:srgbClr val="000000"/>
                </a:solidFill>
                <a:latin typeface="Cormorant Garamond Medium"/>
              </a:rPr>
              <a:t>Paragraf Yazılım hataları tespit etmeli, kullanıcılara çözüm önerileri sunmalı ve hata raporlarını toplayıp analiz etmelidir.</a:t>
            </a:r>
          </a:p>
          <a:p>
            <a:pPr algn="ctr">
              <a:lnSpc>
                <a:spcPts val="348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10000" t="0" r="10000" b="0"/>
            <a:stretch>
              <a:fillRect/>
            </a:stretch>
          </p:blipFill>
          <p:spPr>
            <a:xfrm flipH="false" flipV="false">
              <a:off x="0" y="0"/>
              <a:ext cx="12192000" cy="13716000"/>
            </a:xfrm>
            <a:prstGeom prst="rect">
              <a:avLst/>
            </a:prstGeom>
          </p:spPr>
        </p:pic>
      </p:grpSp>
      <p:sp>
        <p:nvSpPr>
          <p:cNvPr name="Freeform 4" id="4"/>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327064" y="1818570"/>
            <a:ext cx="8463289" cy="2219325"/>
          </a:xfrm>
          <a:prstGeom prst="rect">
            <a:avLst/>
          </a:prstGeom>
        </p:spPr>
        <p:txBody>
          <a:bodyPr anchor="t" rtlCol="false" tIns="0" lIns="0" bIns="0" rIns="0">
            <a:spAutoFit/>
          </a:bodyPr>
          <a:lstStyle/>
          <a:p>
            <a:pPr algn="l" marL="0" indent="0" lvl="0">
              <a:lnSpc>
                <a:spcPts val="8700"/>
              </a:lnSpc>
              <a:spcBef>
                <a:spcPct val="0"/>
              </a:spcBef>
            </a:pPr>
            <a:r>
              <a:rPr lang="en-US" sz="7250">
                <a:solidFill>
                  <a:srgbClr val="000000"/>
                </a:solidFill>
                <a:latin typeface="Roboto Mono Regular"/>
              </a:rPr>
              <a:t>Veri Gereklilikleri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462" y="910907"/>
            <a:ext cx="4528754" cy="521796"/>
            <a:chOff x="0" y="0"/>
            <a:chExt cx="6038339" cy="695727"/>
          </a:xfrm>
        </p:grpSpPr>
        <p:sp>
          <p:nvSpPr>
            <p:cNvPr name="Freeform 3" id="3"/>
            <p:cNvSpPr/>
            <p:nvPr/>
          </p:nvSpPr>
          <p:spPr>
            <a:xfrm flipH="false" flipV="false" rot="0">
              <a:off x="4569785" y="0"/>
              <a:ext cx="1468554" cy="695727"/>
            </a:xfrm>
            <a:custGeom>
              <a:avLst/>
              <a:gdLst/>
              <a:ahLst/>
              <a:cxnLst/>
              <a:rect r="r" b="b" t="t" l="l"/>
              <a:pathLst>
                <a:path h="695727" w="1468554">
                  <a:moveTo>
                    <a:pt x="0" y="0"/>
                  </a:moveTo>
                  <a:lnTo>
                    <a:pt x="1468554" y="0"/>
                  </a:lnTo>
                  <a:lnTo>
                    <a:pt x="1468554" y="695727"/>
                  </a:lnTo>
                  <a:lnTo>
                    <a:pt x="0" y="695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09432"/>
              <a:ext cx="4397362" cy="449792"/>
            </a:xfrm>
            <a:prstGeom prst="rect">
              <a:avLst/>
            </a:prstGeom>
          </p:spPr>
          <p:txBody>
            <a:bodyPr anchor="t" rtlCol="false" tIns="0" lIns="0" bIns="0" rIns="0">
              <a:spAutoFit/>
            </a:bodyPr>
            <a:lstStyle/>
            <a:p>
              <a:pPr algn="ctr">
                <a:lnSpc>
                  <a:spcPts val="2799"/>
                </a:lnSpc>
              </a:pPr>
              <a:r>
                <a:rPr lang="en-US" sz="1999">
                  <a:solidFill>
                    <a:srgbClr val="000000"/>
                  </a:solidFill>
                  <a:latin typeface="DejaVu Serif Bold"/>
                </a:rPr>
                <a:t>Mantıksal Veri Modeli</a:t>
              </a:r>
            </a:p>
          </p:txBody>
        </p:sp>
      </p:grpSp>
      <p:grpSp>
        <p:nvGrpSpPr>
          <p:cNvPr name="Group 5" id="5"/>
          <p:cNvGrpSpPr/>
          <p:nvPr/>
        </p:nvGrpSpPr>
        <p:grpSpPr>
          <a:xfrm rot="0">
            <a:off x="593462" y="2896755"/>
            <a:ext cx="4528754" cy="521796"/>
            <a:chOff x="0" y="0"/>
            <a:chExt cx="6038339" cy="695727"/>
          </a:xfrm>
        </p:grpSpPr>
        <p:sp>
          <p:nvSpPr>
            <p:cNvPr name="Freeform 6" id="6"/>
            <p:cNvSpPr/>
            <p:nvPr/>
          </p:nvSpPr>
          <p:spPr>
            <a:xfrm flipH="false" flipV="false" rot="0">
              <a:off x="4569785" y="0"/>
              <a:ext cx="1468554" cy="695727"/>
            </a:xfrm>
            <a:custGeom>
              <a:avLst/>
              <a:gdLst/>
              <a:ahLst/>
              <a:cxnLst/>
              <a:rect r="r" b="b" t="t" l="l"/>
              <a:pathLst>
                <a:path h="695727" w="1468554">
                  <a:moveTo>
                    <a:pt x="0" y="0"/>
                  </a:moveTo>
                  <a:lnTo>
                    <a:pt x="1468554" y="0"/>
                  </a:lnTo>
                  <a:lnTo>
                    <a:pt x="1468554" y="695727"/>
                  </a:lnTo>
                  <a:lnTo>
                    <a:pt x="0" y="695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0" y="109432"/>
              <a:ext cx="4397362" cy="449792"/>
            </a:xfrm>
            <a:prstGeom prst="rect">
              <a:avLst/>
            </a:prstGeom>
          </p:spPr>
          <p:txBody>
            <a:bodyPr anchor="t" rtlCol="false" tIns="0" lIns="0" bIns="0" rIns="0">
              <a:spAutoFit/>
            </a:bodyPr>
            <a:lstStyle/>
            <a:p>
              <a:pPr algn="ctr">
                <a:lnSpc>
                  <a:spcPts val="2799"/>
                </a:lnSpc>
              </a:pPr>
              <a:r>
                <a:rPr lang="en-US" sz="1999">
                  <a:solidFill>
                    <a:srgbClr val="000000"/>
                  </a:solidFill>
                  <a:latin typeface="DejaVu Serif Bold"/>
                </a:rPr>
                <a:t>Veri Toplama</a:t>
              </a:r>
            </a:p>
          </p:txBody>
        </p:sp>
      </p:grpSp>
      <p:grpSp>
        <p:nvGrpSpPr>
          <p:cNvPr name="Group 8" id="8"/>
          <p:cNvGrpSpPr/>
          <p:nvPr/>
        </p:nvGrpSpPr>
        <p:grpSpPr>
          <a:xfrm rot="0">
            <a:off x="593462" y="4885400"/>
            <a:ext cx="4528754" cy="771843"/>
            <a:chOff x="0" y="0"/>
            <a:chExt cx="6038339" cy="1029124"/>
          </a:xfrm>
        </p:grpSpPr>
        <p:sp>
          <p:nvSpPr>
            <p:cNvPr name="Freeform 9" id="9"/>
            <p:cNvSpPr/>
            <p:nvPr/>
          </p:nvSpPr>
          <p:spPr>
            <a:xfrm flipH="false" flipV="false" rot="0">
              <a:off x="4569785" y="0"/>
              <a:ext cx="1468554" cy="695727"/>
            </a:xfrm>
            <a:custGeom>
              <a:avLst/>
              <a:gdLst/>
              <a:ahLst/>
              <a:cxnLst/>
              <a:rect r="r" b="b" t="t" l="l"/>
              <a:pathLst>
                <a:path h="695727" w="1468554">
                  <a:moveTo>
                    <a:pt x="0" y="0"/>
                  </a:moveTo>
                  <a:lnTo>
                    <a:pt x="1468554" y="0"/>
                  </a:lnTo>
                  <a:lnTo>
                    <a:pt x="1468554" y="695727"/>
                  </a:lnTo>
                  <a:lnTo>
                    <a:pt x="0" y="695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0" y="109432"/>
              <a:ext cx="4397362" cy="919692"/>
            </a:xfrm>
            <a:prstGeom prst="rect">
              <a:avLst/>
            </a:prstGeom>
          </p:spPr>
          <p:txBody>
            <a:bodyPr anchor="t" rtlCol="false" tIns="0" lIns="0" bIns="0" rIns="0">
              <a:spAutoFit/>
            </a:bodyPr>
            <a:lstStyle/>
            <a:p>
              <a:pPr algn="ctr">
                <a:lnSpc>
                  <a:spcPts val="2799"/>
                </a:lnSpc>
              </a:pPr>
              <a:r>
                <a:rPr lang="en-US" sz="1999">
                  <a:solidFill>
                    <a:srgbClr val="000000"/>
                  </a:solidFill>
                  <a:latin typeface="DejaVu Serif Bold"/>
                </a:rPr>
                <a:t>Veri Bütünlüğü Sağlama</a:t>
              </a:r>
            </a:p>
          </p:txBody>
        </p:sp>
      </p:grpSp>
      <p:grpSp>
        <p:nvGrpSpPr>
          <p:cNvPr name="Group 11" id="11"/>
          <p:cNvGrpSpPr/>
          <p:nvPr/>
        </p:nvGrpSpPr>
        <p:grpSpPr>
          <a:xfrm rot="0">
            <a:off x="593462" y="6874046"/>
            <a:ext cx="4528754" cy="521796"/>
            <a:chOff x="0" y="0"/>
            <a:chExt cx="6038339" cy="695727"/>
          </a:xfrm>
        </p:grpSpPr>
        <p:sp>
          <p:nvSpPr>
            <p:cNvPr name="Freeform 12" id="12"/>
            <p:cNvSpPr/>
            <p:nvPr/>
          </p:nvSpPr>
          <p:spPr>
            <a:xfrm flipH="false" flipV="false" rot="0">
              <a:off x="4569785" y="0"/>
              <a:ext cx="1468554" cy="695727"/>
            </a:xfrm>
            <a:custGeom>
              <a:avLst/>
              <a:gdLst/>
              <a:ahLst/>
              <a:cxnLst/>
              <a:rect r="r" b="b" t="t" l="l"/>
              <a:pathLst>
                <a:path h="695727" w="1468554">
                  <a:moveTo>
                    <a:pt x="0" y="0"/>
                  </a:moveTo>
                  <a:lnTo>
                    <a:pt x="1468554" y="0"/>
                  </a:lnTo>
                  <a:lnTo>
                    <a:pt x="1468554" y="695727"/>
                  </a:lnTo>
                  <a:lnTo>
                    <a:pt x="0" y="695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0" y="109432"/>
              <a:ext cx="4397362" cy="449792"/>
            </a:xfrm>
            <a:prstGeom prst="rect">
              <a:avLst/>
            </a:prstGeom>
          </p:spPr>
          <p:txBody>
            <a:bodyPr anchor="t" rtlCol="false" tIns="0" lIns="0" bIns="0" rIns="0">
              <a:spAutoFit/>
            </a:bodyPr>
            <a:lstStyle/>
            <a:p>
              <a:pPr algn="ctr">
                <a:lnSpc>
                  <a:spcPts val="2799"/>
                </a:lnSpc>
              </a:pPr>
              <a:r>
                <a:rPr lang="en-US" sz="1999">
                  <a:solidFill>
                    <a:srgbClr val="000000"/>
                  </a:solidFill>
                  <a:latin typeface="DejaVu Serif Bold"/>
                </a:rPr>
                <a:t>Veri Saklama</a:t>
              </a:r>
            </a:p>
          </p:txBody>
        </p:sp>
      </p:grpSp>
      <p:grpSp>
        <p:nvGrpSpPr>
          <p:cNvPr name="Group 14" id="14"/>
          <p:cNvGrpSpPr/>
          <p:nvPr/>
        </p:nvGrpSpPr>
        <p:grpSpPr>
          <a:xfrm rot="0">
            <a:off x="593462" y="8862691"/>
            <a:ext cx="4528754" cy="521796"/>
            <a:chOff x="0" y="0"/>
            <a:chExt cx="6038339" cy="695727"/>
          </a:xfrm>
        </p:grpSpPr>
        <p:sp>
          <p:nvSpPr>
            <p:cNvPr name="Freeform 15" id="15"/>
            <p:cNvSpPr/>
            <p:nvPr/>
          </p:nvSpPr>
          <p:spPr>
            <a:xfrm flipH="false" flipV="false" rot="0">
              <a:off x="4569785" y="0"/>
              <a:ext cx="1468554" cy="695727"/>
            </a:xfrm>
            <a:custGeom>
              <a:avLst/>
              <a:gdLst/>
              <a:ahLst/>
              <a:cxnLst/>
              <a:rect r="r" b="b" t="t" l="l"/>
              <a:pathLst>
                <a:path h="695727" w="1468554">
                  <a:moveTo>
                    <a:pt x="0" y="0"/>
                  </a:moveTo>
                  <a:lnTo>
                    <a:pt x="1468554" y="0"/>
                  </a:lnTo>
                  <a:lnTo>
                    <a:pt x="1468554" y="695727"/>
                  </a:lnTo>
                  <a:lnTo>
                    <a:pt x="0" y="695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0" y="109432"/>
              <a:ext cx="4397362" cy="449792"/>
            </a:xfrm>
            <a:prstGeom prst="rect">
              <a:avLst/>
            </a:prstGeom>
          </p:spPr>
          <p:txBody>
            <a:bodyPr anchor="t" rtlCol="false" tIns="0" lIns="0" bIns="0" rIns="0">
              <a:spAutoFit/>
            </a:bodyPr>
            <a:lstStyle/>
            <a:p>
              <a:pPr algn="ctr">
                <a:lnSpc>
                  <a:spcPts val="2799"/>
                </a:lnSpc>
              </a:pPr>
              <a:r>
                <a:rPr lang="en-US" sz="1999">
                  <a:solidFill>
                    <a:srgbClr val="000000"/>
                  </a:solidFill>
                  <a:latin typeface="DejaVu Serif Bold"/>
                </a:rPr>
                <a:t>Veri İmha Etme</a:t>
              </a:r>
            </a:p>
          </p:txBody>
        </p:sp>
      </p:grpSp>
      <p:sp>
        <p:nvSpPr>
          <p:cNvPr name="TextBox 17" id="17"/>
          <p:cNvSpPr txBox="true"/>
          <p:nvPr/>
        </p:nvSpPr>
        <p:spPr>
          <a:xfrm rot="0">
            <a:off x="5122216" y="8754619"/>
            <a:ext cx="12494867" cy="969262"/>
          </a:xfrm>
          <a:prstGeom prst="rect">
            <a:avLst/>
          </a:prstGeom>
        </p:spPr>
        <p:txBody>
          <a:bodyPr anchor="t" rtlCol="false" tIns="0" lIns="0" bIns="0" rIns="0">
            <a:spAutoFit/>
          </a:bodyPr>
          <a:lstStyle/>
          <a:p>
            <a:pPr algn="ctr">
              <a:lnSpc>
                <a:spcPts val="2590"/>
              </a:lnSpc>
            </a:pPr>
            <a:r>
              <a:rPr lang="en-US" sz="1850">
                <a:solidFill>
                  <a:srgbClr val="000000"/>
                </a:solidFill>
                <a:latin typeface="DejaVu Serif Bold"/>
              </a:rPr>
              <a:t>Artık kullanılmayan veriler, veri gizliliği ve uyumluluk gereksinimleri doğrultusunda güvenli bir şekilde imha edilir.</a:t>
            </a:r>
          </a:p>
          <a:p>
            <a:pPr algn="ctr">
              <a:lnSpc>
                <a:spcPts val="2590"/>
              </a:lnSpc>
              <a:spcBef>
                <a:spcPct val="0"/>
              </a:spcBef>
            </a:pPr>
          </a:p>
        </p:txBody>
      </p:sp>
      <p:sp>
        <p:nvSpPr>
          <p:cNvPr name="TextBox 18" id="18"/>
          <p:cNvSpPr txBox="true"/>
          <p:nvPr/>
        </p:nvSpPr>
        <p:spPr>
          <a:xfrm rot="0">
            <a:off x="4928522" y="6631262"/>
            <a:ext cx="13359478" cy="969262"/>
          </a:xfrm>
          <a:prstGeom prst="rect">
            <a:avLst/>
          </a:prstGeom>
        </p:spPr>
        <p:txBody>
          <a:bodyPr anchor="t" rtlCol="false" tIns="0" lIns="0" bIns="0" rIns="0">
            <a:spAutoFit/>
          </a:bodyPr>
          <a:lstStyle/>
          <a:p>
            <a:pPr algn="ctr">
              <a:lnSpc>
                <a:spcPts val="2590"/>
              </a:lnSpc>
            </a:pPr>
            <a:r>
              <a:rPr lang="en-US" sz="1850">
                <a:solidFill>
                  <a:srgbClr val="000000"/>
                </a:solidFill>
                <a:latin typeface="DejaVu Serif Bold"/>
              </a:rPr>
              <a:t>Verilerin güvenli bir şekilde saklanması sağlanır. Bu işlem, hızlı veri kurtarma ve veri kaybını önlemek amacıyla yapılır.</a:t>
            </a:r>
          </a:p>
          <a:p>
            <a:pPr algn="ctr">
              <a:lnSpc>
                <a:spcPts val="2590"/>
              </a:lnSpc>
              <a:spcBef>
                <a:spcPct val="0"/>
              </a:spcBef>
            </a:pPr>
          </a:p>
        </p:txBody>
      </p:sp>
      <p:sp>
        <p:nvSpPr>
          <p:cNvPr name="TextBox 19" id="19"/>
          <p:cNvSpPr txBox="true"/>
          <p:nvPr/>
        </p:nvSpPr>
        <p:spPr>
          <a:xfrm rot="0">
            <a:off x="5122216" y="4733131"/>
            <a:ext cx="12908315" cy="906785"/>
          </a:xfrm>
          <a:prstGeom prst="rect">
            <a:avLst/>
          </a:prstGeom>
        </p:spPr>
        <p:txBody>
          <a:bodyPr anchor="t" rtlCol="false" tIns="0" lIns="0" bIns="0" rIns="0">
            <a:spAutoFit/>
          </a:bodyPr>
          <a:lstStyle/>
          <a:p>
            <a:pPr algn="ctr">
              <a:lnSpc>
                <a:spcPts val="2416"/>
              </a:lnSpc>
            </a:pPr>
            <a:r>
              <a:rPr lang="en-US" sz="1726">
                <a:solidFill>
                  <a:srgbClr val="000000"/>
                </a:solidFill>
                <a:latin typeface="DejaVu Serif Bold"/>
              </a:rPr>
              <a:t>Veri bütünlüğü, veri doğrulama kontrolleri ve bütünlük kısıtlamaları ile sağlanır. Bu süreç, verinin tam, doğru ve güncel kalmasını hedefler.</a:t>
            </a:r>
          </a:p>
          <a:p>
            <a:pPr algn="ctr">
              <a:lnSpc>
                <a:spcPts val="2416"/>
              </a:lnSpc>
              <a:spcBef>
                <a:spcPct val="0"/>
              </a:spcBef>
            </a:pPr>
          </a:p>
        </p:txBody>
      </p:sp>
      <p:sp>
        <p:nvSpPr>
          <p:cNvPr name="TextBox 20" id="20"/>
          <p:cNvSpPr txBox="true"/>
          <p:nvPr/>
        </p:nvSpPr>
        <p:spPr>
          <a:xfrm rot="0">
            <a:off x="4451298" y="2858655"/>
            <a:ext cx="13836702" cy="643209"/>
          </a:xfrm>
          <a:prstGeom prst="rect">
            <a:avLst/>
          </a:prstGeom>
        </p:spPr>
        <p:txBody>
          <a:bodyPr anchor="t" rtlCol="false" tIns="0" lIns="0" bIns="0" rIns="0">
            <a:spAutoFit/>
          </a:bodyPr>
          <a:lstStyle/>
          <a:p>
            <a:pPr algn="ctr">
              <a:lnSpc>
                <a:spcPts val="2590"/>
              </a:lnSpc>
              <a:spcBef>
                <a:spcPct val="0"/>
              </a:spcBef>
            </a:pPr>
            <a:r>
              <a:rPr lang="en-US" sz="1850">
                <a:solidFill>
                  <a:srgbClr val="000000"/>
                </a:solidFill>
                <a:latin typeface="DejaVu Serif Bold"/>
              </a:rPr>
              <a:t>OBS, öğrencilerin kaydolduğu okullardan veya eğitim kurumlarından başvuru ve kayıt formları aracılığıyla temel kişisel bilgiler toplanır. </a:t>
            </a:r>
          </a:p>
        </p:txBody>
      </p:sp>
      <p:sp>
        <p:nvSpPr>
          <p:cNvPr name="TextBox 21" id="21"/>
          <p:cNvSpPr txBox="true"/>
          <p:nvPr/>
        </p:nvSpPr>
        <p:spPr>
          <a:xfrm rot="0">
            <a:off x="4928522" y="748213"/>
            <a:ext cx="13359478" cy="631864"/>
          </a:xfrm>
          <a:prstGeom prst="rect">
            <a:avLst/>
          </a:prstGeom>
        </p:spPr>
        <p:txBody>
          <a:bodyPr anchor="t" rtlCol="false" tIns="0" lIns="0" bIns="0" rIns="0">
            <a:spAutoFit/>
          </a:bodyPr>
          <a:lstStyle/>
          <a:p>
            <a:pPr algn="ctr">
              <a:lnSpc>
                <a:spcPts val="2501"/>
              </a:lnSpc>
              <a:spcBef>
                <a:spcPct val="0"/>
              </a:spcBef>
            </a:pPr>
            <a:r>
              <a:rPr lang="en-US" sz="1786">
                <a:solidFill>
                  <a:srgbClr val="000000"/>
                </a:solidFill>
                <a:latin typeface="DejaVu Serif Bold"/>
              </a:rPr>
              <a:t>OBS'nin temel veri nesnelerini ve aralarındaki ilişkileri temsil etmektedir. Öğrenci, öğretmen, sınıf, ders, sınav ve devamsızlık gibi veri nesneleri arasındaki ilişkiler üzeirne kurulur.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412614" cy="8512999"/>
          </a:xfrm>
          <a:custGeom>
            <a:avLst/>
            <a:gdLst/>
            <a:ahLst/>
            <a:cxnLst/>
            <a:rect r="r" b="b" t="t" l="l"/>
            <a:pathLst>
              <a:path h="8512999" w="12412614">
                <a:moveTo>
                  <a:pt x="0" y="0"/>
                </a:moveTo>
                <a:lnTo>
                  <a:pt x="12412614" y="0"/>
                </a:lnTo>
                <a:lnTo>
                  <a:pt x="12412614" y="8512999"/>
                </a:lnTo>
                <a:lnTo>
                  <a:pt x="0" y="8512999"/>
                </a:lnTo>
                <a:lnTo>
                  <a:pt x="0" y="0"/>
                </a:lnTo>
                <a:close/>
              </a:path>
            </a:pathLst>
          </a:custGeom>
          <a:blipFill>
            <a:blip r:embed="rId2"/>
            <a:stretch>
              <a:fillRect l="-850" t="0" r="0" b="0"/>
            </a:stretch>
          </a:blipFill>
        </p:spPr>
      </p:sp>
      <p:sp>
        <p:nvSpPr>
          <p:cNvPr name="TextBox 3" id="3"/>
          <p:cNvSpPr txBox="true"/>
          <p:nvPr/>
        </p:nvSpPr>
        <p:spPr>
          <a:xfrm rot="0">
            <a:off x="7530645" y="9042112"/>
            <a:ext cx="9207550"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Basit Bir ERD Diyagramı</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0" t="7812" r="0" b="7812"/>
            <a:stretch>
              <a:fillRect/>
            </a:stretch>
          </p:blipFill>
          <p:spPr>
            <a:xfrm flipH="false" flipV="false">
              <a:off x="0" y="0"/>
              <a:ext cx="12192000" cy="13716000"/>
            </a:xfrm>
            <a:prstGeom prst="rect">
              <a:avLst/>
            </a:prstGeom>
          </p:spPr>
        </p:pic>
      </p:grpSp>
      <p:sp>
        <p:nvSpPr>
          <p:cNvPr name="Freeform 4" id="4"/>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662601" y="5165808"/>
            <a:ext cx="5532090" cy="3636645"/>
          </a:xfrm>
          <a:prstGeom prst="rect">
            <a:avLst/>
          </a:prstGeom>
        </p:spPr>
        <p:txBody>
          <a:bodyPr anchor="t" rtlCol="false" tIns="0" lIns="0" bIns="0" rIns="0">
            <a:spAutoFit/>
          </a:bodyPr>
          <a:lstStyle/>
          <a:p>
            <a:pPr>
              <a:lnSpc>
                <a:spcPts val="4199"/>
              </a:lnSpc>
            </a:pPr>
            <a:r>
              <a:rPr lang="en-US" sz="2799">
                <a:solidFill>
                  <a:srgbClr val="000000"/>
                </a:solidFill>
                <a:latin typeface="Cormorant Garamond Medium"/>
              </a:rPr>
              <a:t>Kullanıcılar, donanım ve yazılım ile etkileşime geçebilmesi için belirlenen ve anlaşılan harici ve iç sistem arayüzlerini kapsamaktadır. Bu bölüm, bu arayüzlerin detaylarına ve gereksinimlerine odaklanır.</a:t>
            </a:r>
          </a:p>
          <a:p>
            <a:pPr algn="l" marL="0" indent="0" lvl="0">
              <a:lnSpc>
                <a:spcPts val="4199"/>
              </a:lnSpc>
              <a:spcBef>
                <a:spcPct val="0"/>
              </a:spcBef>
            </a:pPr>
          </a:p>
        </p:txBody>
      </p:sp>
      <p:sp>
        <p:nvSpPr>
          <p:cNvPr name="TextBox 8" id="8"/>
          <p:cNvSpPr txBox="true"/>
          <p:nvPr/>
        </p:nvSpPr>
        <p:spPr>
          <a:xfrm rot="0">
            <a:off x="9304636" y="1809119"/>
            <a:ext cx="8983364" cy="2219325"/>
          </a:xfrm>
          <a:prstGeom prst="rect">
            <a:avLst/>
          </a:prstGeom>
        </p:spPr>
        <p:txBody>
          <a:bodyPr anchor="t" rtlCol="false" tIns="0" lIns="0" bIns="0" rIns="0">
            <a:spAutoFit/>
          </a:bodyPr>
          <a:lstStyle/>
          <a:p>
            <a:pPr algn="l" marL="0" indent="0" lvl="0">
              <a:lnSpc>
                <a:spcPts val="8700"/>
              </a:lnSpc>
              <a:spcBef>
                <a:spcPct val="0"/>
              </a:spcBef>
            </a:pPr>
            <a:r>
              <a:rPr lang="en-US" sz="7250">
                <a:solidFill>
                  <a:srgbClr val="000000"/>
                </a:solidFill>
                <a:latin typeface="Roboto Mono Regular"/>
              </a:rPr>
              <a:t>Harici Arabirim Gereksinimleri</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7086283"/>
            <a:ext cx="3525022" cy="2030323"/>
            <a:chOff x="0" y="0"/>
            <a:chExt cx="928401" cy="534735"/>
          </a:xfrm>
        </p:grpSpPr>
        <p:sp>
          <p:nvSpPr>
            <p:cNvPr name="Freeform 3" id="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1</a:t>
              </a:r>
            </a:p>
          </p:txBody>
        </p:sp>
      </p:grpSp>
      <p:grpSp>
        <p:nvGrpSpPr>
          <p:cNvPr name="Group 5" id="5"/>
          <p:cNvGrpSpPr/>
          <p:nvPr/>
        </p:nvGrpSpPr>
        <p:grpSpPr>
          <a:xfrm rot="-10800000">
            <a:off x="3909698" y="8499438"/>
            <a:ext cx="644024" cy="61716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7" id="7"/>
          <p:cNvGrpSpPr/>
          <p:nvPr/>
        </p:nvGrpSpPr>
        <p:grpSpPr>
          <a:xfrm rot="0">
            <a:off x="3909698" y="6469115"/>
            <a:ext cx="3525022" cy="2030323"/>
            <a:chOff x="0" y="0"/>
            <a:chExt cx="928401" cy="534735"/>
          </a:xfrm>
        </p:grpSpPr>
        <p:sp>
          <p:nvSpPr>
            <p:cNvPr name="Freeform 8" id="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9" id="9"/>
            <p:cNvSpPr txBox="true"/>
            <p:nvPr/>
          </p:nvSpPr>
          <p:spPr>
            <a:xfrm>
              <a:off x="0" y="-76200"/>
              <a:ext cx="812800" cy="889000"/>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2</a:t>
              </a:r>
            </a:p>
          </p:txBody>
        </p:sp>
      </p:grpSp>
      <p:grpSp>
        <p:nvGrpSpPr>
          <p:cNvPr name="Group 10" id="10"/>
          <p:cNvGrpSpPr/>
          <p:nvPr/>
        </p:nvGrpSpPr>
        <p:grpSpPr>
          <a:xfrm rot="0">
            <a:off x="6842430" y="5851947"/>
            <a:ext cx="3525022" cy="20303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3</a:t>
              </a:r>
            </a:p>
          </p:txBody>
        </p:sp>
      </p:grpSp>
      <p:grpSp>
        <p:nvGrpSpPr>
          <p:cNvPr name="Group 13" id="13"/>
          <p:cNvGrpSpPr/>
          <p:nvPr/>
        </p:nvGrpSpPr>
        <p:grpSpPr>
          <a:xfrm rot="-10800000">
            <a:off x="9739770" y="7265102"/>
            <a:ext cx="618157" cy="617168"/>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15" id="15"/>
          <p:cNvGrpSpPr/>
          <p:nvPr/>
        </p:nvGrpSpPr>
        <p:grpSpPr>
          <a:xfrm rot="-10800000">
            <a:off x="6826088" y="7882270"/>
            <a:ext cx="618157" cy="617168"/>
            <a:chOff x="0" y="0"/>
            <a:chExt cx="6350000" cy="6339840"/>
          </a:xfrm>
        </p:grpSpPr>
        <p:sp>
          <p:nvSpPr>
            <p:cNvPr name="Freeform 16" id="1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17" id="17"/>
          <p:cNvGrpSpPr/>
          <p:nvPr/>
        </p:nvGrpSpPr>
        <p:grpSpPr>
          <a:xfrm rot="0">
            <a:off x="10211921" y="4514434"/>
            <a:ext cx="4525941" cy="3367836"/>
            <a:chOff x="0" y="0"/>
            <a:chExt cx="977479" cy="727360"/>
          </a:xfrm>
        </p:grpSpPr>
        <p:sp>
          <p:nvSpPr>
            <p:cNvPr name="Freeform 18" id="18"/>
            <p:cNvSpPr/>
            <p:nvPr/>
          </p:nvSpPr>
          <p:spPr>
            <a:xfrm flipH="false" flipV="false" rot="0">
              <a:off x="0" y="0"/>
              <a:ext cx="977479" cy="727360"/>
            </a:xfrm>
            <a:custGeom>
              <a:avLst/>
              <a:gdLst/>
              <a:ahLst/>
              <a:cxnLst/>
              <a:rect r="r" b="b" t="t" l="l"/>
              <a:pathLst>
                <a:path h="727360" w="977479">
                  <a:moveTo>
                    <a:pt x="977479" y="363680"/>
                  </a:moveTo>
                  <a:lnTo>
                    <a:pt x="571079" y="0"/>
                  </a:lnTo>
                  <a:lnTo>
                    <a:pt x="571079" y="203200"/>
                  </a:lnTo>
                  <a:lnTo>
                    <a:pt x="0" y="203200"/>
                  </a:lnTo>
                  <a:lnTo>
                    <a:pt x="0" y="524160"/>
                  </a:lnTo>
                  <a:lnTo>
                    <a:pt x="571079" y="524160"/>
                  </a:lnTo>
                  <a:lnTo>
                    <a:pt x="571079" y="727360"/>
                  </a:lnTo>
                  <a:lnTo>
                    <a:pt x="977479" y="363680"/>
                  </a:lnTo>
                  <a:close/>
                </a:path>
              </a:pathLst>
            </a:custGeom>
            <a:solidFill>
              <a:srgbClr val="13538A"/>
            </a:solidFill>
          </p:spPr>
        </p:sp>
        <p:sp>
          <p:nvSpPr>
            <p:cNvPr name="TextBox 19" id="19"/>
            <p:cNvSpPr txBox="true"/>
            <p:nvPr/>
          </p:nvSpPr>
          <p:spPr>
            <a:xfrm>
              <a:off x="0" y="127000"/>
              <a:ext cx="711200" cy="482600"/>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4</a:t>
              </a:r>
            </a:p>
          </p:txBody>
        </p:sp>
      </p:grpSp>
      <p:grpSp>
        <p:nvGrpSpPr>
          <p:cNvPr name="Group 20" id="20"/>
          <p:cNvGrpSpPr/>
          <p:nvPr/>
        </p:nvGrpSpPr>
        <p:grpSpPr>
          <a:xfrm rot="-10800000">
            <a:off x="12640909" y="6647934"/>
            <a:ext cx="618157" cy="617168"/>
            <a:chOff x="0" y="0"/>
            <a:chExt cx="6350000" cy="6339840"/>
          </a:xfrm>
        </p:grpSpPr>
        <p:sp>
          <p:nvSpPr>
            <p:cNvPr name="Freeform 21" id="2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TextBox 22" id="22"/>
          <p:cNvSpPr txBox="true"/>
          <p:nvPr/>
        </p:nvSpPr>
        <p:spPr>
          <a:xfrm rot="0">
            <a:off x="1075711" y="5717022"/>
            <a:ext cx="2474427"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Donanım Arabirimleri</a:t>
            </a:r>
          </a:p>
        </p:txBody>
      </p:sp>
      <p:sp>
        <p:nvSpPr>
          <p:cNvPr name="TextBox 23" id="23"/>
          <p:cNvSpPr txBox="true"/>
          <p:nvPr/>
        </p:nvSpPr>
        <p:spPr>
          <a:xfrm rot="0">
            <a:off x="4553722" y="4883568"/>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Yazılım Arabirimleri</a:t>
            </a:r>
          </a:p>
        </p:txBody>
      </p:sp>
      <p:sp>
        <p:nvSpPr>
          <p:cNvPr name="TextBox 24" id="24"/>
          <p:cNvSpPr txBox="true"/>
          <p:nvPr/>
        </p:nvSpPr>
        <p:spPr>
          <a:xfrm rot="0">
            <a:off x="7460587" y="4334628"/>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Kullanıcı Arabirimleri</a:t>
            </a:r>
          </a:p>
        </p:txBody>
      </p:sp>
      <p:sp>
        <p:nvSpPr>
          <p:cNvPr name="TextBox 25" id="25"/>
          <p:cNvSpPr txBox="true"/>
          <p:nvPr/>
        </p:nvSpPr>
        <p:spPr>
          <a:xfrm rot="0">
            <a:off x="10753155" y="3791649"/>
            <a:ext cx="1887754"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a:rPr>
              <a:t>Ağ Arabirimleri</a:t>
            </a:r>
          </a:p>
        </p:txBody>
      </p:sp>
      <p:sp>
        <p:nvSpPr>
          <p:cNvPr name="TextBox 26" id="26"/>
          <p:cNvSpPr txBox="true"/>
          <p:nvPr/>
        </p:nvSpPr>
        <p:spPr>
          <a:xfrm rot="0">
            <a:off x="3550138" y="1187247"/>
            <a:ext cx="11187724" cy="587883"/>
          </a:xfrm>
          <a:prstGeom prst="rect">
            <a:avLst/>
          </a:prstGeom>
        </p:spPr>
        <p:txBody>
          <a:bodyPr anchor="t" rtlCol="false" tIns="0" lIns="0" bIns="0" rIns="0">
            <a:spAutoFit/>
          </a:bodyPr>
          <a:lstStyle/>
          <a:p>
            <a:pPr algn="ctr" marL="0" indent="0" lvl="0">
              <a:lnSpc>
                <a:spcPts val="4716"/>
              </a:lnSpc>
            </a:pPr>
            <a:r>
              <a:rPr lang="en-US" sz="3600" spc="107">
                <a:solidFill>
                  <a:srgbClr val="191919"/>
                </a:solidFill>
                <a:latin typeface="Aileron Ultra-Bold"/>
              </a:rPr>
              <a:t>HARİCİ ARABİRİMLER</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6404420" cy="1021258"/>
          </a:xfrm>
          <a:prstGeom prst="rect">
            <a:avLst/>
          </a:prstGeom>
        </p:spPr>
        <p:txBody>
          <a:bodyPr anchor="t" rtlCol="false" tIns="0" lIns="0" bIns="0" rIns="0">
            <a:spAutoFit/>
          </a:bodyPr>
          <a:lstStyle/>
          <a:p>
            <a:pPr algn="ctr">
              <a:lnSpc>
                <a:spcPts val="8197"/>
              </a:lnSpc>
            </a:pPr>
            <a:r>
              <a:rPr lang="en-US" sz="5855">
                <a:solidFill>
                  <a:srgbClr val="000000"/>
                </a:solidFill>
                <a:latin typeface="Arimo Bold"/>
              </a:rPr>
              <a:t>Donanım Birimleri</a:t>
            </a:r>
          </a:p>
        </p:txBody>
      </p:sp>
      <p:sp>
        <p:nvSpPr>
          <p:cNvPr name="TextBox 3" id="3"/>
          <p:cNvSpPr txBox="true"/>
          <p:nvPr/>
        </p:nvSpPr>
        <p:spPr>
          <a:xfrm rot="0">
            <a:off x="1478866" y="2140519"/>
            <a:ext cx="15891255" cy="3590290"/>
          </a:xfrm>
          <a:prstGeom prst="rect">
            <a:avLst/>
          </a:prstGeom>
        </p:spPr>
        <p:txBody>
          <a:bodyPr anchor="t" rtlCol="false" tIns="0" lIns="0" bIns="0" rIns="0">
            <a:spAutoFit/>
          </a:bodyPr>
          <a:lstStyle/>
          <a:p>
            <a:pPr>
              <a:lnSpc>
                <a:spcPts val="4759"/>
              </a:lnSpc>
            </a:pPr>
            <a:r>
              <a:rPr lang="en-US" sz="3399">
                <a:solidFill>
                  <a:srgbClr val="000000"/>
                </a:solidFill>
                <a:latin typeface="Abril Fatface"/>
              </a:rPr>
              <a:t>OBS'de, harici donanımlarla etkileşimde bulunabilir. Bu donanımlar arasında yazıcılar, tarayıcılar, kart okuyucular, biyometrik cihazlar vb. yer alabilir. Donanım arabirimleri için uyumlu protokoller, bağlantı noktaları, veri formatları ve iletişim hızları belirtilmelidir. Ayrıca donanım aygıtlarının kullanılabilirlik durumu, hata kodları ve sorun giderme yönergeleri gibi bilgilerin de belgelenmesi önemlidir.</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47725"/>
            <a:ext cx="8881898" cy="1316854"/>
          </a:xfrm>
          <a:prstGeom prst="rect">
            <a:avLst/>
          </a:prstGeom>
        </p:spPr>
        <p:txBody>
          <a:bodyPr anchor="t" rtlCol="false" tIns="0" lIns="0" bIns="0" rIns="0">
            <a:spAutoFit/>
          </a:bodyPr>
          <a:lstStyle/>
          <a:p>
            <a:pPr algn="ctr">
              <a:lnSpc>
                <a:spcPts val="10486"/>
              </a:lnSpc>
            </a:pPr>
            <a:r>
              <a:rPr lang="en-US" sz="7490">
                <a:solidFill>
                  <a:srgbClr val="000000"/>
                </a:solidFill>
                <a:latin typeface="Arimo Bold"/>
              </a:rPr>
              <a:t>Yazılım Arabirimleri</a:t>
            </a:r>
          </a:p>
        </p:txBody>
      </p:sp>
      <p:sp>
        <p:nvSpPr>
          <p:cNvPr name="TextBox 3" id="3"/>
          <p:cNvSpPr txBox="true"/>
          <p:nvPr/>
        </p:nvSpPr>
        <p:spPr>
          <a:xfrm rot="0">
            <a:off x="1528885" y="2116954"/>
            <a:ext cx="15880471" cy="3313153"/>
          </a:xfrm>
          <a:prstGeom prst="rect">
            <a:avLst/>
          </a:prstGeom>
        </p:spPr>
        <p:txBody>
          <a:bodyPr anchor="t" rtlCol="false" tIns="0" lIns="0" bIns="0" rIns="0">
            <a:spAutoFit/>
          </a:bodyPr>
          <a:lstStyle/>
          <a:p>
            <a:pPr algn="ctr">
              <a:lnSpc>
                <a:spcPts val="3760"/>
              </a:lnSpc>
            </a:pPr>
          </a:p>
          <a:p>
            <a:pPr>
              <a:lnSpc>
                <a:spcPts val="3760"/>
              </a:lnSpc>
            </a:pPr>
            <a:r>
              <a:rPr lang="en-US" sz="2685">
                <a:solidFill>
                  <a:srgbClr val="000000"/>
                </a:solidFill>
                <a:latin typeface="Abril Fatface"/>
              </a:rPr>
              <a:t>OBS</a:t>
            </a:r>
            <a:r>
              <a:rPr lang="en-US" sz="2685">
                <a:solidFill>
                  <a:srgbClr val="000000"/>
                </a:solidFill>
                <a:latin typeface="Abril Fatface"/>
              </a:rPr>
              <a:t>, sistemlerin diğer yazılımlarla etkileşimde bulunduğu bir örnektir. Bu sistem, öğrenci yönetim sistemleri, maliye sistemleri, mesajlaşma platformları, ödeme sistemleri vb. gibi yazılımlarla etkileşimde olabilir. Yazılım arabirimleri için uyumlu veri formatları, API'lar, veri alışverişi protokolleri ve entegrasyon gereksinimleri belirtilmelidir. Ayrıca, veri alışverişi için standartlar ve protokoller kullanılmalı ve uyumluluk gereksinimleri belgelenmelidir. Bu sayede öğrenci bilgi sistemi, diğer yazılımlarla sorunsuz bir şekilde entegre olabilir.</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66775"/>
            <a:ext cx="9058879" cy="1237323"/>
          </a:xfrm>
          <a:prstGeom prst="rect">
            <a:avLst/>
          </a:prstGeom>
        </p:spPr>
        <p:txBody>
          <a:bodyPr anchor="t" rtlCol="false" tIns="0" lIns="0" bIns="0" rIns="0">
            <a:spAutoFit/>
          </a:bodyPr>
          <a:lstStyle/>
          <a:p>
            <a:pPr algn="ctr">
              <a:lnSpc>
                <a:spcPts val="9928"/>
              </a:lnSpc>
            </a:pPr>
            <a:r>
              <a:rPr lang="en-US" sz="7091">
                <a:solidFill>
                  <a:srgbClr val="000000"/>
                </a:solidFill>
                <a:latin typeface="Arimo Bold"/>
              </a:rPr>
              <a:t>Kullanıcı Arabirimleri</a:t>
            </a:r>
          </a:p>
        </p:txBody>
      </p:sp>
      <p:sp>
        <p:nvSpPr>
          <p:cNvPr name="TextBox 3" id="3"/>
          <p:cNvSpPr txBox="true"/>
          <p:nvPr/>
        </p:nvSpPr>
        <p:spPr>
          <a:xfrm rot="0">
            <a:off x="1269816" y="2274310"/>
            <a:ext cx="15748369" cy="3322320"/>
          </a:xfrm>
          <a:prstGeom prst="rect">
            <a:avLst/>
          </a:prstGeom>
        </p:spPr>
        <p:txBody>
          <a:bodyPr anchor="t" rtlCol="false" tIns="0" lIns="0" bIns="0" rIns="0">
            <a:spAutoFit/>
          </a:bodyPr>
          <a:lstStyle/>
          <a:p>
            <a:pPr>
              <a:lnSpc>
                <a:spcPts val="3779"/>
              </a:lnSpc>
            </a:pPr>
            <a:r>
              <a:rPr lang="en-US" sz="2700">
                <a:solidFill>
                  <a:srgbClr val="000000"/>
                </a:solidFill>
                <a:latin typeface="Abril Fatface"/>
              </a:rPr>
              <a:t>Öğrenci bilgi sistemi, kullanıcılarla etkileşimde bulunan bir sistemdir ve kullanıcı arabirimleri aracılığıyla bilgileri gösterir ve alır. Kullanıcı arabirimleri, kullanıcı dostu ve anlaşılır olmalıdır, böylece kullanıcılar sisteme kolaylıkla erişebilir ve etkileşimde bulunabilir. Arabirimdeki öğeler, menüler, formlar, düğmeler ve alanlar gibi bileşenlerin tasarımı, işlevselliği ve erişilebilirliği belgelenmelidir. Bu, kullanıcıların sistemi daha etkili ve verimli bir şekilde kullanmalarını sağlar. Öğrenci bilgi sistemi için, kullanıcı arabirimlerinin öğrencilerin ihtiyaçlarına uygun olması ve kolaylıkla kullanılabilir olması önemlidir.</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66775"/>
            <a:ext cx="6347550" cy="1211104"/>
          </a:xfrm>
          <a:prstGeom prst="rect">
            <a:avLst/>
          </a:prstGeom>
        </p:spPr>
        <p:txBody>
          <a:bodyPr anchor="t" rtlCol="false" tIns="0" lIns="0" bIns="0" rIns="0">
            <a:spAutoFit/>
          </a:bodyPr>
          <a:lstStyle/>
          <a:p>
            <a:pPr algn="ctr">
              <a:lnSpc>
                <a:spcPts val="9686"/>
              </a:lnSpc>
            </a:pPr>
            <a:r>
              <a:rPr lang="en-US" sz="6918">
                <a:solidFill>
                  <a:srgbClr val="000000"/>
                </a:solidFill>
                <a:latin typeface="Arimo Bold"/>
              </a:rPr>
              <a:t>Ağ Arabirimleri</a:t>
            </a:r>
          </a:p>
        </p:txBody>
      </p:sp>
      <p:sp>
        <p:nvSpPr>
          <p:cNvPr name="TextBox 3" id="3"/>
          <p:cNvSpPr txBox="true"/>
          <p:nvPr/>
        </p:nvSpPr>
        <p:spPr>
          <a:xfrm rot="0">
            <a:off x="1028700" y="2020729"/>
            <a:ext cx="16230600" cy="3322320"/>
          </a:xfrm>
          <a:prstGeom prst="rect">
            <a:avLst/>
          </a:prstGeom>
        </p:spPr>
        <p:txBody>
          <a:bodyPr anchor="t" rtlCol="false" tIns="0" lIns="0" bIns="0" rIns="0">
            <a:spAutoFit/>
          </a:bodyPr>
          <a:lstStyle/>
          <a:p>
            <a:pPr>
              <a:lnSpc>
                <a:spcPts val="3779"/>
              </a:lnSpc>
            </a:pPr>
            <a:r>
              <a:rPr lang="en-US" sz="2700">
                <a:solidFill>
                  <a:srgbClr val="000000"/>
                </a:solidFill>
                <a:latin typeface="Abril Fatface"/>
              </a:rPr>
              <a:t>Öğrenci bilgi sistemi, ağ üzerinden veri alışverişi yapabilen bir sistemdir ve ağ arayüzleriyle uyumlu olmalıdır. Bu uyumluluk için ağ arabirimleri için kullanılacak protokoller (HTTP, TCP/IP, FTP vb.), bağlantı noktaları ve veri alışverişi yöntemleri belirtilmelidir. Ayrıca, ağ güvenliğiyle ilgili gereksinimler de belgelenmelidir. Bu gereksinimler arasında güvenlik önlemleri, şifreleme gereksinimleri ve kimlik doğrulama yöntemleri gibi faktörler yer alır. Öğrenci bilgi sistemi için, ağ üzerinden güvenli ve etkili veri alışverişi sağlamak önemlidir, bu nedenle ağ arabirimlerinin ve güvenlik önlemlerinin sisteme uygun şekilde tasarlanması ve belgelenmesi gerekmektedir.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0" t="1203" r="0" b="1203"/>
            <a:stretch>
              <a:fillRect/>
            </a:stretch>
          </p:blipFill>
          <p:spPr>
            <a:xfrm flipH="false" flipV="false">
              <a:off x="0" y="0"/>
              <a:ext cx="12192000" cy="13716000"/>
            </a:xfrm>
            <a:prstGeom prst="rect">
              <a:avLst/>
            </a:prstGeom>
          </p:spPr>
        </p:pic>
      </p:grpSp>
      <p:sp>
        <p:nvSpPr>
          <p:cNvPr name="Freeform 4" id="4"/>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40096" y="4491990"/>
            <a:ext cx="5532090" cy="1207771"/>
          </a:xfrm>
          <a:prstGeom prst="rect">
            <a:avLst/>
          </a:prstGeom>
        </p:spPr>
        <p:txBody>
          <a:bodyPr anchor="t" rtlCol="false" tIns="0" lIns="0" bIns="0" rIns="0">
            <a:spAutoFit/>
          </a:bodyPr>
          <a:lstStyle/>
          <a:p>
            <a:pPr algn="l" marL="0" indent="0" lvl="0">
              <a:lnSpc>
                <a:spcPts val="4949"/>
              </a:lnSpc>
              <a:spcBef>
                <a:spcPct val="0"/>
              </a:spcBef>
            </a:pPr>
            <a:r>
              <a:rPr lang="en-US" sz="3299">
                <a:solidFill>
                  <a:srgbClr val="000000"/>
                </a:solidFill>
                <a:latin typeface="Cormorant Garamond Medium"/>
              </a:rPr>
              <a:t>Sistem hakkında olmamız gereken ön bilgiyi verir</a:t>
            </a:r>
          </a:p>
        </p:txBody>
      </p:sp>
      <p:sp>
        <p:nvSpPr>
          <p:cNvPr name="TextBox 8" id="8"/>
          <p:cNvSpPr txBox="true"/>
          <p:nvPr/>
        </p:nvSpPr>
        <p:spPr>
          <a:xfrm rot="0">
            <a:off x="10662601" y="2025866"/>
            <a:ext cx="5532090" cy="1114425"/>
          </a:xfrm>
          <a:prstGeom prst="rect">
            <a:avLst/>
          </a:prstGeom>
        </p:spPr>
        <p:txBody>
          <a:bodyPr anchor="t" rtlCol="false" tIns="0" lIns="0" bIns="0" rIns="0">
            <a:spAutoFit/>
          </a:bodyPr>
          <a:lstStyle/>
          <a:p>
            <a:pPr algn="l" marL="0" indent="0" lvl="0">
              <a:lnSpc>
                <a:spcPts val="8700"/>
              </a:lnSpc>
              <a:spcBef>
                <a:spcPct val="0"/>
              </a:spcBef>
            </a:pPr>
            <a:r>
              <a:rPr lang="en-US" sz="7250">
                <a:solidFill>
                  <a:srgbClr val="000000"/>
                </a:solidFill>
                <a:latin typeface="Roboto Mono Regular"/>
              </a:rPr>
              <a:t>Giriş</a:t>
            </a:r>
          </a:p>
        </p:txBody>
      </p:sp>
      <p:sp>
        <p:nvSpPr>
          <p:cNvPr name="TextBox 9" id="9"/>
          <p:cNvSpPr txBox="true"/>
          <p:nvPr/>
        </p:nvSpPr>
        <p:spPr>
          <a:xfrm rot="0">
            <a:off x="10240096" y="5985385"/>
            <a:ext cx="5532090" cy="588646"/>
          </a:xfrm>
          <a:prstGeom prst="rect">
            <a:avLst/>
          </a:prstGeom>
        </p:spPr>
        <p:txBody>
          <a:bodyPr anchor="t" rtlCol="false" tIns="0" lIns="0" bIns="0" rIns="0">
            <a:spAutoFit/>
          </a:bodyPr>
          <a:lstStyle/>
          <a:p>
            <a:pPr algn="l" marL="0" indent="0" lvl="0">
              <a:lnSpc>
                <a:spcPts val="4949"/>
              </a:lnSpc>
              <a:spcBef>
                <a:spcPct val="0"/>
              </a:spcBef>
            </a:pPr>
            <a:r>
              <a:rPr lang="en-US" sz="3299">
                <a:solidFill>
                  <a:srgbClr val="000000"/>
                </a:solidFill>
                <a:latin typeface="Cormorant Garamond Medium"/>
              </a:rPr>
              <a:t>Amacını belirtir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84067" y="1422362"/>
            <a:ext cx="5919867" cy="1291607"/>
          </a:xfrm>
          <a:custGeom>
            <a:avLst/>
            <a:gdLst/>
            <a:ahLst/>
            <a:cxnLst/>
            <a:rect r="r" b="b" t="t" l="l"/>
            <a:pathLst>
              <a:path h="1291607" w="5919867">
                <a:moveTo>
                  <a:pt x="0" y="0"/>
                </a:moveTo>
                <a:lnTo>
                  <a:pt x="5919866" y="0"/>
                </a:lnTo>
                <a:lnTo>
                  <a:pt x="5919866" y="1291607"/>
                </a:lnTo>
                <a:lnTo>
                  <a:pt x="0" y="129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7713258" cy="8229600"/>
            <a:chOff x="0" y="0"/>
            <a:chExt cx="10284344" cy="10972800"/>
          </a:xfrm>
        </p:grpSpPr>
        <p:pic>
          <p:nvPicPr>
            <p:cNvPr name="Picture 4" id="4"/>
            <p:cNvPicPr>
              <a:picLocks noChangeAspect="true"/>
            </p:cNvPicPr>
            <p:nvPr/>
          </p:nvPicPr>
          <p:blipFill>
            <a:blip r:embed="rId4"/>
            <a:srcRect l="14852" t="0" r="14852" b="0"/>
            <a:stretch>
              <a:fillRect/>
            </a:stretch>
          </p:blipFill>
          <p:spPr>
            <a:xfrm flipH="false" flipV="false">
              <a:off x="0" y="0"/>
              <a:ext cx="10284344" cy="10972800"/>
            </a:xfrm>
            <a:prstGeom prst="rect">
              <a:avLst/>
            </a:prstGeom>
          </p:spPr>
        </p:pic>
      </p:grpSp>
      <p:sp>
        <p:nvSpPr>
          <p:cNvPr name="Freeform 5" id="5"/>
          <p:cNvSpPr/>
          <p:nvPr/>
        </p:nvSpPr>
        <p:spPr>
          <a:xfrm flipH="false" flipV="false" rot="0">
            <a:off x="16684716" y="454391"/>
            <a:ext cx="831315" cy="574309"/>
          </a:xfrm>
          <a:custGeom>
            <a:avLst/>
            <a:gdLst/>
            <a:ahLst/>
            <a:cxnLst/>
            <a:rect r="r" b="b" t="t" l="l"/>
            <a:pathLst>
              <a:path h="574309" w="831315">
                <a:moveTo>
                  <a:pt x="0" y="0"/>
                </a:moveTo>
                <a:lnTo>
                  <a:pt x="831315" y="0"/>
                </a:lnTo>
                <a:lnTo>
                  <a:pt x="831315" y="574309"/>
                </a:lnTo>
                <a:lnTo>
                  <a:pt x="0" y="5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79236" y="1422362"/>
            <a:ext cx="6483169" cy="3026698"/>
          </a:xfrm>
          <a:custGeom>
            <a:avLst/>
            <a:gdLst/>
            <a:ahLst/>
            <a:cxnLst/>
            <a:rect r="r" b="b" t="t" l="l"/>
            <a:pathLst>
              <a:path h="3026698" w="6483169">
                <a:moveTo>
                  <a:pt x="0" y="0"/>
                </a:moveTo>
                <a:lnTo>
                  <a:pt x="6483169" y="0"/>
                </a:lnTo>
                <a:lnTo>
                  <a:pt x="6483169" y="3026698"/>
                </a:lnTo>
                <a:lnTo>
                  <a:pt x="0" y="30266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977414" y="2935711"/>
            <a:ext cx="7548282" cy="1771650"/>
          </a:xfrm>
          <a:prstGeom prst="rect">
            <a:avLst/>
          </a:prstGeom>
        </p:spPr>
        <p:txBody>
          <a:bodyPr anchor="t" rtlCol="false" tIns="0" lIns="0" bIns="0" rIns="0">
            <a:spAutoFit/>
          </a:bodyPr>
          <a:lstStyle/>
          <a:p>
            <a:pPr algn="l" marL="0" indent="0" lvl="0">
              <a:lnSpc>
                <a:spcPts val="6983"/>
              </a:lnSpc>
              <a:spcBef>
                <a:spcPct val="0"/>
              </a:spcBef>
            </a:pPr>
            <a:r>
              <a:rPr lang="en-US" sz="5820">
                <a:solidFill>
                  <a:srgbClr val="000000"/>
                </a:solidFill>
                <a:latin typeface="Roboto Mono"/>
              </a:rPr>
              <a:t>Kalite Özellikleri</a:t>
            </a:r>
          </a:p>
        </p:txBody>
      </p:sp>
      <p:sp>
        <p:nvSpPr>
          <p:cNvPr name="TextBox 8" id="8"/>
          <p:cNvSpPr txBox="true"/>
          <p:nvPr/>
        </p:nvSpPr>
        <p:spPr>
          <a:xfrm rot="0">
            <a:off x="9144000" y="5581650"/>
            <a:ext cx="6973698" cy="3948430"/>
          </a:xfrm>
          <a:prstGeom prst="rect">
            <a:avLst/>
          </a:prstGeom>
        </p:spPr>
        <p:txBody>
          <a:bodyPr anchor="t" rtlCol="false" tIns="0" lIns="0" bIns="0" rIns="0">
            <a:spAutoFit/>
          </a:bodyPr>
          <a:lstStyle/>
          <a:p>
            <a:pPr>
              <a:lnSpc>
                <a:spcPts val="3919"/>
              </a:lnSpc>
            </a:pPr>
            <a:r>
              <a:rPr lang="en-US" sz="2799">
                <a:solidFill>
                  <a:srgbClr val="000000"/>
                </a:solidFill>
                <a:latin typeface="Cormorant Garamond Medium"/>
              </a:rPr>
              <a:t>OBS'İN işlevselliği, güvenilirliği, performansı, kullanılabilirliği, güvenliği ve bakım ihtiyaçlarını tanımlayan kalite özelliklerine sahiptir. Bu özellikler, kullanıcı deneyimini ve çözümün başarısını artırmak, ayrıca işlevsiz gereksinimlerin nicel ve doğrulanabilir bir şekilde ifade edilmektedir</a:t>
            </a:r>
          </a:p>
          <a:p>
            <a:pPr marL="0" indent="0" lvl="0">
              <a:lnSpc>
                <a:spcPts val="391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0872" y="2225672"/>
            <a:ext cx="3240573" cy="251365"/>
          </a:xfrm>
          <a:custGeom>
            <a:avLst/>
            <a:gdLst/>
            <a:ahLst/>
            <a:cxnLst/>
            <a:rect r="r" b="b" t="t" l="l"/>
            <a:pathLst>
              <a:path h="251365" w="3240573">
                <a:moveTo>
                  <a:pt x="0" y="0"/>
                </a:moveTo>
                <a:lnTo>
                  <a:pt x="3240573" y="0"/>
                </a:lnTo>
                <a:lnTo>
                  <a:pt x="3240573" y="251366"/>
                </a:lnTo>
                <a:lnTo>
                  <a:pt x="0" y="251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79345" y="6404677"/>
            <a:ext cx="1896666" cy="147121"/>
          </a:xfrm>
          <a:custGeom>
            <a:avLst/>
            <a:gdLst/>
            <a:ahLst/>
            <a:cxnLst/>
            <a:rect r="r" b="b" t="t" l="l"/>
            <a:pathLst>
              <a:path h="147121" w="1896666">
                <a:moveTo>
                  <a:pt x="0" y="0"/>
                </a:moveTo>
                <a:lnTo>
                  <a:pt x="1896666" y="0"/>
                </a:lnTo>
                <a:lnTo>
                  <a:pt x="1896666" y="147121"/>
                </a:lnTo>
                <a:lnTo>
                  <a:pt x="0" y="1471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90009" y="6621944"/>
            <a:ext cx="2868364" cy="222494"/>
          </a:xfrm>
          <a:custGeom>
            <a:avLst/>
            <a:gdLst/>
            <a:ahLst/>
            <a:cxnLst/>
            <a:rect r="r" b="b" t="t" l="l"/>
            <a:pathLst>
              <a:path h="222494" w="2868364">
                <a:moveTo>
                  <a:pt x="0" y="0"/>
                </a:moveTo>
                <a:lnTo>
                  <a:pt x="2868364" y="0"/>
                </a:lnTo>
                <a:lnTo>
                  <a:pt x="2868364" y="222494"/>
                </a:lnTo>
                <a:lnTo>
                  <a:pt x="0" y="222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671665" y="2166108"/>
            <a:ext cx="2489895" cy="193136"/>
          </a:xfrm>
          <a:custGeom>
            <a:avLst/>
            <a:gdLst/>
            <a:ahLst/>
            <a:cxnLst/>
            <a:rect r="r" b="b" t="t" l="l"/>
            <a:pathLst>
              <a:path h="193136" w="2489895">
                <a:moveTo>
                  <a:pt x="0" y="0"/>
                </a:moveTo>
                <a:lnTo>
                  <a:pt x="2489895" y="0"/>
                </a:lnTo>
                <a:lnTo>
                  <a:pt x="2489895" y="193136"/>
                </a:lnTo>
                <a:lnTo>
                  <a:pt x="0" y="193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68816" y="1653574"/>
            <a:ext cx="3412629" cy="523875"/>
          </a:xfrm>
          <a:prstGeom prst="rect">
            <a:avLst/>
          </a:prstGeom>
        </p:spPr>
        <p:txBody>
          <a:bodyPr anchor="t" rtlCol="false" tIns="0" lIns="0" bIns="0" rIns="0">
            <a:spAutoFit/>
          </a:bodyPr>
          <a:lstStyle/>
          <a:p>
            <a:pPr algn="ctr">
              <a:lnSpc>
                <a:spcPts val="4200"/>
              </a:lnSpc>
            </a:pPr>
            <a:r>
              <a:rPr lang="en-US" sz="3000">
                <a:solidFill>
                  <a:srgbClr val="000000"/>
                </a:solidFill>
                <a:latin typeface="DejaVu Serif Bold"/>
              </a:rPr>
              <a:t>Kullanılabilirlik</a:t>
            </a:r>
          </a:p>
        </p:txBody>
      </p:sp>
      <p:sp>
        <p:nvSpPr>
          <p:cNvPr name="TextBox 7" id="7"/>
          <p:cNvSpPr txBox="true"/>
          <p:nvPr/>
        </p:nvSpPr>
        <p:spPr>
          <a:xfrm rot="0">
            <a:off x="2779345" y="5799323"/>
            <a:ext cx="1896666" cy="523875"/>
          </a:xfrm>
          <a:prstGeom prst="rect">
            <a:avLst/>
          </a:prstGeom>
        </p:spPr>
        <p:txBody>
          <a:bodyPr anchor="t" rtlCol="false" tIns="0" lIns="0" bIns="0" rIns="0">
            <a:spAutoFit/>
          </a:bodyPr>
          <a:lstStyle/>
          <a:p>
            <a:pPr algn="ctr">
              <a:lnSpc>
                <a:spcPts val="4200"/>
              </a:lnSpc>
            </a:pPr>
            <a:r>
              <a:rPr lang="en-US" sz="3000">
                <a:solidFill>
                  <a:srgbClr val="000000"/>
                </a:solidFill>
                <a:latin typeface="DejaVu Serif Bold"/>
              </a:rPr>
              <a:t>Güvenlik</a:t>
            </a:r>
          </a:p>
        </p:txBody>
      </p:sp>
      <p:sp>
        <p:nvSpPr>
          <p:cNvPr name="TextBox 8" id="8"/>
          <p:cNvSpPr txBox="true"/>
          <p:nvPr/>
        </p:nvSpPr>
        <p:spPr>
          <a:xfrm rot="0">
            <a:off x="12671665" y="1577374"/>
            <a:ext cx="2489895" cy="523875"/>
          </a:xfrm>
          <a:prstGeom prst="rect">
            <a:avLst/>
          </a:prstGeom>
        </p:spPr>
        <p:txBody>
          <a:bodyPr anchor="t" rtlCol="false" tIns="0" lIns="0" bIns="0" rIns="0">
            <a:spAutoFit/>
          </a:bodyPr>
          <a:lstStyle/>
          <a:p>
            <a:pPr algn="ctr">
              <a:lnSpc>
                <a:spcPts val="4200"/>
              </a:lnSpc>
            </a:pPr>
            <a:r>
              <a:rPr lang="en-US" sz="3000">
                <a:solidFill>
                  <a:srgbClr val="000000"/>
                </a:solidFill>
                <a:latin typeface="DejaVu Serif Bold"/>
              </a:rPr>
              <a:t>Performans</a:t>
            </a:r>
          </a:p>
        </p:txBody>
      </p:sp>
      <p:sp>
        <p:nvSpPr>
          <p:cNvPr name="TextBox 9" id="9"/>
          <p:cNvSpPr txBox="true"/>
          <p:nvPr/>
        </p:nvSpPr>
        <p:spPr>
          <a:xfrm rot="0">
            <a:off x="13090009" y="6027923"/>
            <a:ext cx="2868364" cy="523875"/>
          </a:xfrm>
          <a:prstGeom prst="rect">
            <a:avLst/>
          </a:prstGeom>
        </p:spPr>
        <p:txBody>
          <a:bodyPr anchor="t" rtlCol="false" tIns="0" lIns="0" bIns="0" rIns="0">
            <a:spAutoFit/>
          </a:bodyPr>
          <a:lstStyle/>
          <a:p>
            <a:pPr algn="ctr">
              <a:lnSpc>
                <a:spcPts val="4200"/>
              </a:lnSpc>
            </a:pPr>
            <a:r>
              <a:rPr lang="en-US" sz="3000">
                <a:solidFill>
                  <a:srgbClr val="000000"/>
                </a:solidFill>
                <a:latin typeface="DejaVu Serif Bold"/>
              </a:rPr>
              <a:t>Taşınabilirlik</a:t>
            </a:r>
          </a:p>
        </p:txBody>
      </p:sp>
      <p:sp>
        <p:nvSpPr>
          <p:cNvPr name="TextBox 10" id="10"/>
          <p:cNvSpPr txBox="true"/>
          <p:nvPr/>
        </p:nvSpPr>
        <p:spPr>
          <a:xfrm rot="0">
            <a:off x="0" y="2773134"/>
            <a:ext cx="6300708" cy="17462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DejaVu Serif"/>
              </a:rPr>
              <a:t>Kullanıcı dostu arayüz, kolay kullanılabilirlik, öğrenme eğrisi, erişilebilirlik ve kullanıcı deneyimi gibi kullanılabilirlik faktörleri kapsar.</a:t>
            </a:r>
          </a:p>
        </p:txBody>
      </p:sp>
      <p:sp>
        <p:nvSpPr>
          <p:cNvPr name="TextBox 11" id="11"/>
          <p:cNvSpPr txBox="true"/>
          <p:nvPr/>
        </p:nvSpPr>
        <p:spPr>
          <a:xfrm rot="0">
            <a:off x="10760382" y="2773134"/>
            <a:ext cx="6227138" cy="13081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DejaVu Serif"/>
              </a:rPr>
              <a:t>Sistemin hızı, yanıt süresi, verimlilik ve kaynak kullanımı gibi performans faktörlerini kapsar</a:t>
            </a:r>
          </a:p>
        </p:txBody>
      </p:sp>
      <p:sp>
        <p:nvSpPr>
          <p:cNvPr name="TextBox 12" id="12"/>
          <p:cNvSpPr txBox="true"/>
          <p:nvPr/>
        </p:nvSpPr>
        <p:spPr>
          <a:xfrm rot="0">
            <a:off x="1468816" y="7151873"/>
            <a:ext cx="6227138" cy="17462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DejaVu Serif"/>
              </a:rPr>
              <a:t>Veri gizliliği, yetkilendirme, kimlik doğrulama, saldırı önleme ve güvenlik açıklarının azaltılması gibi güvenlik önlemlerini kapsar</a:t>
            </a:r>
          </a:p>
        </p:txBody>
      </p:sp>
      <p:sp>
        <p:nvSpPr>
          <p:cNvPr name="TextBox 13" id="13"/>
          <p:cNvSpPr txBox="true"/>
          <p:nvPr/>
        </p:nvSpPr>
        <p:spPr>
          <a:xfrm rot="0">
            <a:off x="11032162" y="7151873"/>
            <a:ext cx="6227138" cy="17462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DejaVu Serif"/>
              </a:rPr>
              <a:t>Farklı platformlar arasında uyumluluk, bağımlılık azaltma, taşınabilirlik ve sistem entegrasyonu gibi durumları kapsar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84067" y="1422362"/>
            <a:ext cx="5919867" cy="1291607"/>
          </a:xfrm>
          <a:custGeom>
            <a:avLst/>
            <a:gdLst/>
            <a:ahLst/>
            <a:cxnLst/>
            <a:rect r="r" b="b" t="t" l="l"/>
            <a:pathLst>
              <a:path h="1291607" w="5919867">
                <a:moveTo>
                  <a:pt x="0" y="0"/>
                </a:moveTo>
                <a:lnTo>
                  <a:pt x="5919866" y="0"/>
                </a:lnTo>
                <a:lnTo>
                  <a:pt x="5919866" y="1291607"/>
                </a:lnTo>
                <a:lnTo>
                  <a:pt x="0" y="129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7713258" cy="8229600"/>
            <a:chOff x="0" y="0"/>
            <a:chExt cx="10284344" cy="10972800"/>
          </a:xfrm>
        </p:grpSpPr>
        <p:pic>
          <p:nvPicPr>
            <p:cNvPr name="Picture 4" id="4"/>
            <p:cNvPicPr>
              <a:picLocks noChangeAspect="true"/>
            </p:cNvPicPr>
            <p:nvPr/>
          </p:nvPicPr>
          <p:blipFill>
            <a:blip r:embed="rId4"/>
            <a:srcRect l="18777" t="0" r="18777" b="0"/>
            <a:stretch>
              <a:fillRect/>
            </a:stretch>
          </p:blipFill>
          <p:spPr>
            <a:xfrm flipH="false" flipV="false">
              <a:off x="0" y="0"/>
              <a:ext cx="10284344" cy="10972800"/>
            </a:xfrm>
            <a:prstGeom prst="rect">
              <a:avLst/>
            </a:prstGeom>
          </p:spPr>
        </p:pic>
      </p:grpSp>
      <p:sp>
        <p:nvSpPr>
          <p:cNvPr name="Freeform 5" id="5"/>
          <p:cNvSpPr/>
          <p:nvPr/>
        </p:nvSpPr>
        <p:spPr>
          <a:xfrm flipH="false" flipV="false" rot="0">
            <a:off x="17130424" y="454391"/>
            <a:ext cx="831315" cy="574309"/>
          </a:xfrm>
          <a:custGeom>
            <a:avLst/>
            <a:gdLst/>
            <a:ahLst/>
            <a:cxnLst/>
            <a:rect r="r" b="b" t="t" l="l"/>
            <a:pathLst>
              <a:path h="574309" w="831315">
                <a:moveTo>
                  <a:pt x="0" y="0"/>
                </a:moveTo>
                <a:lnTo>
                  <a:pt x="831314" y="0"/>
                </a:lnTo>
                <a:lnTo>
                  <a:pt x="831314" y="574309"/>
                </a:lnTo>
                <a:lnTo>
                  <a:pt x="0" y="574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144000" y="3833214"/>
            <a:ext cx="9119744" cy="3543300"/>
          </a:xfrm>
          <a:prstGeom prst="rect">
            <a:avLst/>
          </a:prstGeom>
        </p:spPr>
        <p:txBody>
          <a:bodyPr anchor="t" rtlCol="false" tIns="0" lIns="0" bIns="0" rIns="0">
            <a:spAutoFit/>
          </a:bodyPr>
          <a:lstStyle/>
          <a:p>
            <a:pPr>
              <a:lnSpc>
                <a:spcPts val="6983"/>
              </a:lnSpc>
            </a:pPr>
            <a:r>
              <a:rPr lang="en-US" sz="5820">
                <a:solidFill>
                  <a:srgbClr val="000000"/>
                </a:solidFill>
                <a:latin typeface="Roboto Mono"/>
              </a:rPr>
              <a:t>Uluslararasılaştırma Ve Yerelleştirme Gereklilikleri</a:t>
            </a:r>
          </a:p>
          <a:p>
            <a:pPr algn="l" marL="0" indent="0" lvl="0">
              <a:lnSpc>
                <a:spcPts val="6983"/>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7684" y="1197406"/>
            <a:ext cx="7469410" cy="7441400"/>
          </a:xfrm>
          <a:custGeom>
            <a:avLst/>
            <a:gdLst/>
            <a:ahLst/>
            <a:cxnLst/>
            <a:rect r="r" b="b" t="t" l="l"/>
            <a:pathLst>
              <a:path h="7441400" w="7469410">
                <a:moveTo>
                  <a:pt x="0" y="0"/>
                </a:moveTo>
                <a:lnTo>
                  <a:pt x="7469411" y="0"/>
                </a:lnTo>
                <a:lnTo>
                  <a:pt x="7469411" y="7441400"/>
                </a:lnTo>
                <a:lnTo>
                  <a:pt x="0" y="7441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86429" y="135890"/>
            <a:ext cx="9801534" cy="9919970"/>
          </a:xfrm>
          <a:prstGeom prst="rect">
            <a:avLst/>
          </a:prstGeom>
        </p:spPr>
        <p:txBody>
          <a:bodyPr anchor="t" rtlCol="false" tIns="0" lIns="0" bIns="0" rIns="0">
            <a:spAutoFit/>
          </a:bodyPr>
          <a:lstStyle/>
          <a:p>
            <a:pPr algn="ctr">
              <a:lnSpc>
                <a:spcPts val="6580"/>
              </a:lnSpc>
              <a:spcBef>
                <a:spcPct val="0"/>
              </a:spcBef>
            </a:pPr>
            <a:r>
              <a:rPr lang="en-US" sz="4700">
                <a:solidFill>
                  <a:srgbClr val="000000"/>
                </a:solidFill>
                <a:latin typeface="DejaVu Serif Bold"/>
              </a:rPr>
              <a:t>OBS'nin uluslararasılaştırma ve yerelleştirme gereklilikleri, ürünün farklı ülkelerde ve kültürlerde kullanılabilmesini sağlamayı hedefler. Bu gereklilikler, dil ve yazım özelliklerinin desteklenmesi, tarih ve zaman formatlarının uyumluluğu ve coğrafi konumlara özgü gereksinimleri içerir.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0" t="7812" r="0" b="7812"/>
            <a:stretch>
              <a:fillRect/>
            </a:stretch>
          </p:blipFill>
          <p:spPr>
            <a:xfrm flipH="false" flipV="false">
              <a:off x="0" y="0"/>
              <a:ext cx="12192000" cy="13716000"/>
            </a:xfrm>
            <a:prstGeom prst="rect">
              <a:avLst/>
            </a:prstGeom>
          </p:spPr>
        </p:pic>
      </p:grpSp>
      <p:sp>
        <p:nvSpPr>
          <p:cNvPr name="Freeform 4" id="4"/>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976564" y="3109599"/>
            <a:ext cx="7282736" cy="2219325"/>
          </a:xfrm>
          <a:prstGeom prst="rect">
            <a:avLst/>
          </a:prstGeom>
        </p:spPr>
        <p:txBody>
          <a:bodyPr anchor="t" rtlCol="false" tIns="0" lIns="0" bIns="0" rIns="0">
            <a:spAutoFit/>
          </a:bodyPr>
          <a:lstStyle/>
          <a:p>
            <a:pPr algn="l" marL="0" indent="0" lvl="0">
              <a:lnSpc>
                <a:spcPts val="8700"/>
              </a:lnSpc>
              <a:spcBef>
                <a:spcPct val="0"/>
              </a:spcBef>
            </a:pPr>
            <a:r>
              <a:rPr lang="en-US" sz="7250">
                <a:solidFill>
                  <a:srgbClr val="000000"/>
                </a:solidFill>
                <a:latin typeface="Roboto Mono"/>
              </a:rPr>
              <a:t>Diğer Gereksinimler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770" y="1400517"/>
            <a:ext cx="620303" cy="753404"/>
          </a:xfrm>
          <a:custGeom>
            <a:avLst/>
            <a:gdLst/>
            <a:ahLst/>
            <a:cxnLst/>
            <a:rect r="r" b="b" t="t" l="l"/>
            <a:pathLst>
              <a:path h="753404" w="620303">
                <a:moveTo>
                  <a:pt x="0" y="0"/>
                </a:moveTo>
                <a:lnTo>
                  <a:pt x="620303" y="0"/>
                </a:lnTo>
                <a:lnTo>
                  <a:pt x="620303" y="753404"/>
                </a:lnTo>
                <a:lnTo>
                  <a:pt x="0" y="753404"/>
                </a:lnTo>
                <a:lnTo>
                  <a:pt x="0" y="0"/>
                </a:lnTo>
                <a:close/>
              </a:path>
            </a:pathLst>
          </a:custGeom>
          <a:blipFill>
            <a:blip r:embed="rId2"/>
            <a:stretch>
              <a:fillRect l="0" t="0" r="0" b="0"/>
            </a:stretch>
          </a:blipFill>
        </p:spPr>
      </p:sp>
      <p:sp>
        <p:nvSpPr>
          <p:cNvPr name="Freeform 3" id="3"/>
          <p:cNvSpPr/>
          <p:nvPr/>
        </p:nvSpPr>
        <p:spPr>
          <a:xfrm flipH="false" flipV="false" rot="0">
            <a:off x="10823125" y="5854505"/>
            <a:ext cx="620303" cy="753404"/>
          </a:xfrm>
          <a:custGeom>
            <a:avLst/>
            <a:gdLst/>
            <a:ahLst/>
            <a:cxnLst/>
            <a:rect r="r" b="b" t="t" l="l"/>
            <a:pathLst>
              <a:path h="753404" w="620303">
                <a:moveTo>
                  <a:pt x="0" y="0"/>
                </a:moveTo>
                <a:lnTo>
                  <a:pt x="620302" y="0"/>
                </a:lnTo>
                <a:lnTo>
                  <a:pt x="620302" y="753404"/>
                </a:lnTo>
                <a:lnTo>
                  <a:pt x="0" y="753404"/>
                </a:lnTo>
                <a:lnTo>
                  <a:pt x="0" y="0"/>
                </a:lnTo>
                <a:close/>
              </a:path>
            </a:pathLst>
          </a:custGeom>
          <a:blipFill>
            <a:blip r:embed="rId2"/>
            <a:stretch>
              <a:fillRect l="0" t="0" r="0" b="0"/>
            </a:stretch>
          </a:blipFill>
        </p:spPr>
      </p:sp>
      <p:sp>
        <p:nvSpPr>
          <p:cNvPr name="Freeform 4" id="4"/>
          <p:cNvSpPr/>
          <p:nvPr/>
        </p:nvSpPr>
        <p:spPr>
          <a:xfrm flipH="false" flipV="false" rot="0">
            <a:off x="11133276" y="1400517"/>
            <a:ext cx="620303" cy="753404"/>
          </a:xfrm>
          <a:custGeom>
            <a:avLst/>
            <a:gdLst/>
            <a:ahLst/>
            <a:cxnLst/>
            <a:rect r="r" b="b" t="t" l="l"/>
            <a:pathLst>
              <a:path h="753404" w="620303">
                <a:moveTo>
                  <a:pt x="0" y="0"/>
                </a:moveTo>
                <a:lnTo>
                  <a:pt x="620303" y="0"/>
                </a:lnTo>
                <a:lnTo>
                  <a:pt x="620303" y="753404"/>
                </a:lnTo>
                <a:lnTo>
                  <a:pt x="0" y="753404"/>
                </a:lnTo>
                <a:lnTo>
                  <a:pt x="0" y="0"/>
                </a:lnTo>
                <a:close/>
              </a:path>
            </a:pathLst>
          </a:custGeom>
          <a:blipFill>
            <a:blip r:embed="rId2"/>
            <a:stretch>
              <a:fillRect l="0" t="0" r="0" b="0"/>
            </a:stretch>
          </a:blipFill>
        </p:spPr>
      </p:sp>
      <p:sp>
        <p:nvSpPr>
          <p:cNvPr name="TextBox 5" id="5"/>
          <p:cNvSpPr txBox="true"/>
          <p:nvPr/>
        </p:nvSpPr>
        <p:spPr>
          <a:xfrm rot="0">
            <a:off x="2312073" y="1444161"/>
            <a:ext cx="4771132"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Yasal Düzenleyici Uyum</a:t>
            </a:r>
          </a:p>
        </p:txBody>
      </p:sp>
      <p:sp>
        <p:nvSpPr>
          <p:cNvPr name="TextBox 6" id="6"/>
          <p:cNvSpPr txBox="true"/>
          <p:nvPr/>
        </p:nvSpPr>
        <p:spPr>
          <a:xfrm rot="0">
            <a:off x="11753579" y="1444161"/>
            <a:ext cx="2969270"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Finansal Uyum</a:t>
            </a:r>
          </a:p>
        </p:txBody>
      </p:sp>
      <p:sp>
        <p:nvSpPr>
          <p:cNvPr name="TextBox 7" id="7"/>
          <p:cNvSpPr txBox="true"/>
          <p:nvPr/>
        </p:nvSpPr>
        <p:spPr>
          <a:xfrm rot="0">
            <a:off x="11443427" y="5898149"/>
            <a:ext cx="6646664"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Denetleme Ve Günlüğe Kaydetme</a:t>
            </a:r>
          </a:p>
        </p:txBody>
      </p:sp>
      <p:sp>
        <p:nvSpPr>
          <p:cNvPr name="Freeform 8" id="8"/>
          <p:cNvSpPr/>
          <p:nvPr/>
        </p:nvSpPr>
        <p:spPr>
          <a:xfrm flipH="false" flipV="false" rot="0">
            <a:off x="1691770" y="5974349"/>
            <a:ext cx="620303" cy="753404"/>
          </a:xfrm>
          <a:custGeom>
            <a:avLst/>
            <a:gdLst/>
            <a:ahLst/>
            <a:cxnLst/>
            <a:rect r="r" b="b" t="t" l="l"/>
            <a:pathLst>
              <a:path h="753404" w="620303">
                <a:moveTo>
                  <a:pt x="0" y="0"/>
                </a:moveTo>
                <a:lnTo>
                  <a:pt x="620303" y="0"/>
                </a:lnTo>
                <a:lnTo>
                  <a:pt x="620303" y="753404"/>
                </a:lnTo>
                <a:lnTo>
                  <a:pt x="0" y="753404"/>
                </a:lnTo>
                <a:lnTo>
                  <a:pt x="0" y="0"/>
                </a:lnTo>
                <a:close/>
              </a:path>
            </a:pathLst>
          </a:custGeom>
          <a:blipFill>
            <a:blip r:embed="rId2"/>
            <a:stretch>
              <a:fillRect l="0" t="0" r="0" b="0"/>
            </a:stretch>
          </a:blipFill>
        </p:spPr>
      </p:sp>
      <p:sp>
        <p:nvSpPr>
          <p:cNvPr name="TextBox 9" id="9"/>
          <p:cNvSpPr txBox="true"/>
          <p:nvPr/>
        </p:nvSpPr>
        <p:spPr>
          <a:xfrm rot="0">
            <a:off x="2312073" y="6017994"/>
            <a:ext cx="6055668"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Ürün Kurulumu Yapılandırma</a:t>
            </a:r>
          </a:p>
        </p:txBody>
      </p:sp>
      <p:sp>
        <p:nvSpPr>
          <p:cNvPr name="TextBox 10" id="10"/>
          <p:cNvSpPr txBox="true"/>
          <p:nvPr/>
        </p:nvSpPr>
        <p:spPr>
          <a:xfrm rot="0">
            <a:off x="1156037" y="2096771"/>
            <a:ext cx="7349970" cy="1598930"/>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DejaVu Serif"/>
              </a:rPr>
              <a:t>OBS, geçerli yasal ve düzenleyici gereksinimlere uyum sağlamalıdır. Bu, gizlilik yasaları, veri koruma yönetmelikleri ve eğitim sektöründe geçerli olan diğer yasal düzenlemeleri içerebilir.</a:t>
            </a:r>
          </a:p>
        </p:txBody>
      </p:sp>
      <p:sp>
        <p:nvSpPr>
          <p:cNvPr name="TextBox 11" id="11"/>
          <p:cNvSpPr txBox="true"/>
          <p:nvPr/>
        </p:nvSpPr>
        <p:spPr>
          <a:xfrm rot="0">
            <a:off x="10461815" y="2096771"/>
            <a:ext cx="7349970" cy="1598930"/>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DejaVu Serif"/>
              </a:rPr>
              <a:t>OBS, mali işlemler ve raporlama açısından finansal uyum gereksinimlerini karşılamalıdır. Örneğin, gelir ve gider takibi, bütçeleme gibi finansal süreçleri desteklemelidir.</a:t>
            </a:r>
          </a:p>
        </p:txBody>
      </p:sp>
      <p:sp>
        <p:nvSpPr>
          <p:cNvPr name="TextBox 12" id="12"/>
          <p:cNvSpPr txBox="true"/>
          <p:nvPr/>
        </p:nvSpPr>
        <p:spPr>
          <a:xfrm rot="0">
            <a:off x="1794030" y="6917561"/>
            <a:ext cx="7349970" cy="2399030"/>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DejaVu Serif"/>
              </a:rPr>
              <a:t>OBS'nin kurulumu ve yapılandırması kolay olmalı ve kullanıcıların sistemi hızlı bir şekilde başlatmasını sağlamalıdır. Kurulum süreci, sistem gereksinimleri, donanım ve yazılım uyumluluğu, veritabanı yapılandırması ve diğer kurulum adımlarını içermelidir. </a:t>
            </a:r>
          </a:p>
        </p:txBody>
      </p:sp>
      <p:sp>
        <p:nvSpPr>
          <p:cNvPr name="TextBox 13" id="13"/>
          <p:cNvSpPr txBox="true"/>
          <p:nvPr/>
        </p:nvSpPr>
        <p:spPr>
          <a:xfrm rot="0">
            <a:off x="10740121" y="6859270"/>
            <a:ext cx="7349970" cy="2399030"/>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DejaVu Serif"/>
              </a:rPr>
              <a:t>OBS, kullanıcıların etkinliklerini günlüğe kaydetmeli, izlemeli ve denetlemelidir. Bu, kullanıcıların işlem geçmişlerini takip edebilmesini, hataları tespit edebilmesini ve denetim gereksinimlerini karşılayabilmesini sağlar.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1986940"/>
            <a:ext cx="9506920" cy="5763570"/>
          </a:xfrm>
          <a:custGeom>
            <a:avLst/>
            <a:gdLst/>
            <a:ahLst/>
            <a:cxnLst/>
            <a:rect r="r" b="b" t="t" l="l"/>
            <a:pathLst>
              <a:path h="5763570" w="9506920">
                <a:moveTo>
                  <a:pt x="0" y="0"/>
                </a:moveTo>
                <a:lnTo>
                  <a:pt x="9506920" y="0"/>
                </a:lnTo>
                <a:lnTo>
                  <a:pt x="9506920" y="5763570"/>
                </a:lnTo>
                <a:lnTo>
                  <a:pt x="0" y="5763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629256" y="4075713"/>
            <a:ext cx="5859409" cy="2145100"/>
          </a:xfrm>
          <a:prstGeom prst="rect">
            <a:avLst/>
          </a:prstGeom>
        </p:spPr>
        <p:txBody>
          <a:bodyPr anchor="t" rtlCol="false" tIns="0" lIns="0" bIns="0" rIns="0">
            <a:spAutoFit/>
          </a:bodyPr>
          <a:lstStyle/>
          <a:p>
            <a:pPr algn="l" marL="0" indent="0" lvl="0">
              <a:lnSpc>
                <a:spcPts val="16965"/>
              </a:lnSpc>
              <a:spcBef>
                <a:spcPct val="0"/>
              </a:spcBef>
            </a:pPr>
            <a:r>
              <a:rPr lang="en-US" sz="14138">
                <a:solidFill>
                  <a:srgbClr val="000000"/>
                </a:solidFill>
                <a:latin typeface="Roboto Mono"/>
              </a:rPr>
              <a:t>SONUÇ</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14630"/>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400561"/>
            <a:ext cx="534431" cy="360160"/>
          </a:xfrm>
          <a:custGeom>
            <a:avLst/>
            <a:gdLst/>
            <a:ahLst/>
            <a:cxnLst/>
            <a:rect r="r" b="b" t="t" l="l"/>
            <a:pathLst>
              <a:path h="360160" w="534431">
                <a:moveTo>
                  <a:pt x="0" y="0"/>
                </a:moveTo>
                <a:lnTo>
                  <a:pt x="534431" y="0"/>
                </a:lnTo>
                <a:lnTo>
                  <a:pt x="534431" y="360159"/>
                </a:lnTo>
                <a:lnTo>
                  <a:pt x="0" y="36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086491"/>
            <a:ext cx="534431" cy="360160"/>
          </a:xfrm>
          <a:custGeom>
            <a:avLst/>
            <a:gdLst/>
            <a:ahLst/>
            <a:cxnLst/>
            <a:rect r="r" b="b" t="t" l="l"/>
            <a:pathLst>
              <a:path h="360160" w="534431">
                <a:moveTo>
                  <a:pt x="0" y="0"/>
                </a:moveTo>
                <a:lnTo>
                  <a:pt x="534431" y="0"/>
                </a:lnTo>
                <a:lnTo>
                  <a:pt x="534431" y="360159"/>
                </a:lnTo>
                <a:lnTo>
                  <a:pt x="0" y="36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772421"/>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4458351"/>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5144282"/>
            <a:ext cx="534431" cy="360160"/>
          </a:xfrm>
          <a:custGeom>
            <a:avLst/>
            <a:gdLst/>
            <a:ahLst/>
            <a:cxnLst/>
            <a:rect r="r" b="b" t="t" l="l"/>
            <a:pathLst>
              <a:path h="360160" w="534431">
                <a:moveTo>
                  <a:pt x="0" y="0"/>
                </a:moveTo>
                <a:lnTo>
                  <a:pt x="534431" y="0"/>
                </a:lnTo>
                <a:lnTo>
                  <a:pt x="534431" y="360159"/>
                </a:lnTo>
                <a:lnTo>
                  <a:pt x="0" y="360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6063631"/>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28700" y="6957191"/>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7643121"/>
            <a:ext cx="534431" cy="360160"/>
          </a:xfrm>
          <a:custGeom>
            <a:avLst/>
            <a:gdLst/>
            <a:ahLst/>
            <a:cxnLst/>
            <a:rect r="r" b="b" t="t" l="l"/>
            <a:pathLst>
              <a:path h="360160" w="534431">
                <a:moveTo>
                  <a:pt x="0" y="0"/>
                </a:moveTo>
                <a:lnTo>
                  <a:pt x="534431" y="0"/>
                </a:lnTo>
                <a:lnTo>
                  <a:pt x="534431" y="360160"/>
                </a:lnTo>
                <a:lnTo>
                  <a:pt x="0" y="360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63131" y="1000817"/>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Öğrenci bilgi sistemi, eğitim kurumlarının öğrenci verilerini etkili bir şekilde yönetmelerine olanak sağlar.</a:t>
            </a:r>
          </a:p>
        </p:txBody>
      </p:sp>
      <p:sp>
        <p:nvSpPr>
          <p:cNvPr name="TextBox 13" id="13"/>
          <p:cNvSpPr txBox="true"/>
          <p:nvPr/>
        </p:nvSpPr>
        <p:spPr>
          <a:xfrm rot="0">
            <a:off x="1563131" y="1716015"/>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Sistem, öğrencilerin kayıt, ders seçimi, not girişi, sınav takibi gibi işlemlerini kolaylaştırır.</a:t>
            </a:r>
          </a:p>
        </p:txBody>
      </p:sp>
      <p:sp>
        <p:nvSpPr>
          <p:cNvPr name="TextBox 14" id="14"/>
          <p:cNvSpPr txBox="true"/>
          <p:nvPr/>
        </p:nvSpPr>
        <p:spPr>
          <a:xfrm rot="0">
            <a:off x="1563131" y="2431213"/>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Kullanıcı dostu bir arayüzü sayesinde kullanıcıların sistemi rahatlıkla kullanmasını sağlar.</a:t>
            </a:r>
          </a:p>
        </p:txBody>
      </p:sp>
      <p:sp>
        <p:nvSpPr>
          <p:cNvPr name="TextBox 15" id="15"/>
          <p:cNvSpPr txBox="true"/>
          <p:nvPr/>
        </p:nvSpPr>
        <p:spPr>
          <a:xfrm rot="0">
            <a:off x="1563131" y="3087876"/>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Sistem, veri güvenliği ve gizliliği konusunda önlemler alarak öğrenci bilgilerinin korunmasını sağlar.</a:t>
            </a:r>
          </a:p>
        </p:txBody>
      </p:sp>
      <p:sp>
        <p:nvSpPr>
          <p:cNvPr name="TextBox 16" id="16"/>
          <p:cNvSpPr txBox="true"/>
          <p:nvPr/>
        </p:nvSpPr>
        <p:spPr>
          <a:xfrm rot="0">
            <a:off x="1563131" y="3773806"/>
            <a:ext cx="15696169" cy="7112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Pe</a:t>
            </a:r>
            <a:r>
              <a:rPr lang="en-US" sz="2000">
                <a:solidFill>
                  <a:srgbClr val="000000"/>
                </a:solidFill>
                <a:latin typeface="DejaVu Serif Bold"/>
              </a:rPr>
              <a:t>rformans gereksinimleri doğrultusunda, sistem hızlı ve verimli bir şekilde çalışır.</a:t>
            </a:r>
          </a:p>
          <a:p>
            <a:pPr>
              <a:lnSpc>
                <a:spcPts val="2800"/>
              </a:lnSpc>
              <a:spcBef>
                <a:spcPct val="0"/>
              </a:spcBef>
            </a:pPr>
          </a:p>
        </p:txBody>
      </p:sp>
      <p:sp>
        <p:nvSpPr>
          <p:cNvPr name="TextBox 17" id="17"/>
          <p:cNvSpPr txBox="true"/>
          <p:nvPr/>
        </p:nvSpPr>
        <p:spPr>
          <a:xfrm rot="0">
            <a:off x="1563131" y="4485006"/>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Kullanılabilirlik gereksinimleri göz önünde bulundurularak, sistem kullanıcı deneyimini iyileştirir.</a:t>
            </a:r>
          </a:p>
        </p:txBody>
      </p:sp>
      <p:sp>
        <p:nvSpPr>
          <p:cNvPr name="TextBox 18" id="18"/>
          <p:cNvSpPr txBox="true"/>
          <p:nvPr/>
        </p:nvSpPr>
        <p:spPr>
          <a:xfrm rot="0">
            <a:off x="1563131" y="5167631"/>
            <a:ext cx="15696169" cy="7112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Uluslararasılaştırma ve yerelleştirme gereksinimleri sayesinde, sistem farklı kültürlerde ve ülkelerde kullanılabilir hale gelir.</a:t>
            </a:r>
          </a:p>
        </p:txBody>
      </p:sp>
      <p:sp>
        <p:nvSpPr>
          <p:cNvPr name="TextBox 19" id="19"/>
          <p:cNvSpPr txBox="true"/>
          <p:nvPr/>
        </p:nvSpPr>
        <p:spPr>
          <a:xfrm rot="0">
            <a:off x="1563131" y="6065016"/>
            <a:ext cx="15696169" cy="7112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Veri analizi ve raporlama özellikleri, yöneticilere eğitim süreçlerini değerlendirme ve karar verme konusunda yardımcı olur.</a:t>
            </a:r>
          </a:p>
        </p:txBody>
      </p:sp>
      <p:sp>
        <p:nvSpPr>
          <p:cNvPr name="TextBox 20" id="20"/>
          <p:cNvSpPr txBox="true"/>
          <p:nvPr/>
        </p:nvSpPr>
        <p:spPr>
          <a:xfrm rot="0">
            <a:off x="1563131" y="6936611"/>
            <a:ext cx="15696169" cy="3587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Sistem, öğrenci ve öğretmen iletişimini destekleyen iletişim araçlarına sahip olabilir.</a:t>
            </a:r>
          </a:p>
        </p:txBody>
      </p:sp>
      <p:sp>
        <p:nvSpPr>
          <p:cNvPr name="TextBox 21" id="21"/>
          <p:cNvSpPr txBox="true"/>
          <p:nvPr/>
        </p:nvSpPr>
        <p:spPr>
          <a:xfrm rot="0">
            <a:off x="1563131" y="7600577"/>
            <a:ext cx="15696169" cy="71120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DejaVu Serif Bold"/>
              </a:rPr>
              <a:t>Öğrenci bilgi sistemi, eğitim kurumlarının veri yönetimi süreçlerini otomatikleştirerek zaman ve kaynak tasarrufu sağlar.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8105" y="0"/>
            <a:ext cx="3404062" cy="4114800"/>
          </a:xfrm>
          <a:custGeom>
            <a:avLst/>
            <a:gdLst/>
            <a:ahLst/>
            <a:cxnLst/>
            <a:rect r="r" b="b" t="t" l="l"/>
            <a:pathLst>
              <a:path h="4114800" w="3404062">
                <a:moveTo>
                  <a:pt x="0" y="0"/>
                </a:moveTo>
                <a:lnTo>
                  <a:pt x="3404061" y="0"/>
                </a:lnTo>
                <a:lnTo>
                  <a:pt x="340406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69558" y="6458123"/>
            <a:ext cx="3306803" cy="4114800"/>
          </a:xfrm>
          <a:custGeom>
            <a:avLst/>
            <a:gdLst/>
            <a:ahLst/>
            <a:cxnLst/>
            <a:rect r="r" b="b" t="t" l="l"/>
            <a:pathLst>
              <a:path h="4114800" w="3306803">
                <a:moveTo>
                  <a:pt x="0" y="0"/>
                </a:moveTo>
                <a:lnTo>
                  <a:pt x="3306803" y="0"/>
                </a:lnTo>
                <a:lnTo>
                  <a:pt x="330680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68900" y="3890342"/>
            <a:ext cx="12350200" cy="2319233"/>
          </a:xfrm>
          <a:prstGeom prst="rect">
            <a:avLst/>
          </a:prstGeom>
        </p:spPr>
        <p:txBody>
          <a:bodyPr anchor="t" rtlCol="false" tIns="0" lIns="0" bIns="0" rIns="0">
            <a:spAutoFit/>
          </a:bodyPr>
          <a:lstStyle/>
          <a:p>
            <a:pPr algn="ctr" marL="0" indent="0" lvl="0">
              <a:lnSpc>
                <a:spcPts val="18903"/>
              </a:lnSpc>
              <a:spcBef>
                <a:spcPct val="0"/>
              </a:spcBef>
            </a:pPr>
            <a:r>
              <a:rPr lang="en-US" sz="13502" u="none">
                <a:solidFill>
                  <a:srgbClr val="000000"/>
                </a:solidFill>
                <a:latin typeface="Roboto Mono"/>
              </a:rPr>
              <a:t>Teşekkürler!</a:t>
            </a:r>
          </a:p>
        </p:txBody>
      </p:sp>
      <p:sp>
        <p:nvSpPr>
          <p:cNvPr name="Freeform 5" id="5"/>
          <p:cNvSpPr/>
          <p:nvPr/>
        </p:nvSpPr>
        <p:spPr>
          <a:xfrm flipH="false" flipV="false" rot="5400000">
            <a:off x="16994480" y="95288"/>
            <a:ext cx="1043991" cy="2598167"/>
          </a:xfrm>
          <a:custGeom>
            <a:avLst/>
            <a:gdLst/>
            <a:ahLst/>
            <a:cxnLst/>
            <a:rect r="r" b="b" t="t" l="l"/>
            <a:pathLst>
              <a:path h="2598167" w="1043991">
                <a:moveTo>
                  <a:pt x="0" y="0"/>
                </a:moveTo>
                <a:lnTo>
                  <a:pt x="1043990" y="0"/>
                </a:lnTo>
                <a:lnTo>
                  <a:pt x="1043990" y="2598167"/>
                </a:lnTo>
                <a:lnTo>
                  <a:pt x="0" y="2598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279875" y="8639064"/>
            <a:ext cx="1243981" cy="3095881"/>
          </a:xfrm>
          <a:custGeom>
            <a:avLst/>
            <a:gdLst/>
            <a:ahLst/>
            <a:cxnLst/>
            <a:rect r="r" b="b" t="t" l="l"/>
            <a:pathLst>
              <a:path h="3095881" w="1243981">
                <a:moveTo>
                  <a:pt x="0" y="0"/>
                </a:moveTo>
                <a:lnTo>
                  <a:pt x="1243981" y="0"/>
                </a:lnTo>
                <a:lnTo>
                  <a:pt x="1243981" y="3095881"/>
                </a:lnTo>
                <a:lnTo>
                  <a:pt x="0" y="30958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3202" y="7313934"/>
            <a:ext cx="1937295" cy="3888732"/>
          </a:xfrm>
          <a:custGeom>
            <a:avLst/>
            <a:gdLst/>
            <a:ahLst/>
            <a:cxnLst/>
            <a:rect r="r" b="b" t="t" l="l"/>
            <a:pathLst>
              <a:path h="3888732" w="1937295">
                <a:moveTo>
                  <a:pt x="0" y="0"/>
                </a:moveTo>
                <a:lnTo>
                  <a:pt x="1937296" y="0"/>
                </a:lnTo>
                <a:lnTo>
                  <a:pt x="1937296" y="3888732"/>
                </a:lnTo>
                <a:lnTo>
                  <a:pt x="0" y="3888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0795" y="5811596"/>
            <a:ext cx="2425593" cy="3004676"/>
          </a:xfrm>
          <a:custGeom>
            <a:avLst/>
            <a:gdLst/>
            <a:ahLst/>
            <a:cxnLst/>
            <a:rect r="r" b="b" t="t" l="l"/>
            <a:pathLst>
              <a:path h="3004676" w="2425593">
                <a:moveTo>
                  <a:pt x="0" y="0"/>
                </a:moveTo>
                <a:lnTo>
                  <a:pt x="2425593" y="0"/>
                </a:lnTo>
                <a:lnTo>
                  <a:pt x="2425593" y="3004676"/>
                </a:lnTo>
                <a:lnTo>
                  <a:pt x="0" y="3004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58350" y="1870746"/>
            <a:ext cx="6171300" cy="478696"/>
          </a:xfrm>
          <a:custGeom>
            <a:avLst/>
            <a:gdLst/>
            <a:ahLst/>
            <a:cxnLst/>
            <a:rect r="r" b="b" t="t" l="l"/>
            <a:pathLst>
              <a:path h="478696" w="6171300">
                <a:moveTo>
                  <a:pt x="0" y="0"/>
                </a:moveTo>
                <a:lnTo>
                  <a:pt x="6171300" y="0"/>
                </a:lnTo>
                <a:lnTo>
                  <a:pt x="6171300" y="478697"/>
                </a:lnTo>
                <a:lnTo>
                  <a:pt x="0" y="4786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358353">
            <a:off x="17300697" y="6768030"/>
            <a:ext cx="2379691" cy="3686846"/>
          </a:xfrm>
          <a:custGeom>
            <a:avLst/>
            <a:gdLst/>
            <a:ahLst/>
            <a:cxnLst/>
            <a:rect r="r" b="b" t="t" l="l"/>
            <a:pathLst>
              <a:path h="3686846" w="2379691">
                <a:moveTo>
                  <a:pt x="0" y="0"/>
                </a:moveTo>
                <a:lnTo>
                  <a:pt x="2379691" y="0"/>
                </a:lnTo>
                <a:lnTo>
                  <a:pt x="2379691" y="3686846"/>
                </a:lnTo>
                <a:lnTo>
                  <a:pt x="0" y="3686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531751" y="0"/>
            <a:ext cx="4508247" cy="4114800"/>
          </a:xfrm>
          <a:custGeom>
            <a:avLst/>
            <a:gdLst/>
            <a:ahLst/>
            <a:cxnLst/>
            <a:rect r="r" b="b" t="t" l="l"/>
            <a:pathLst>
              <a:path h="4114800" w="4508247">
                <a:moveTo>
                  <a:pt x="0" y="0"/>
                </a:moveTo>
                <a:lnTo>
                  <a:pt x="4508247" y="0"/>
                </a:lnTo>
                <a:lnTo>
                  <a:pt x="450824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510304" y="595117"/>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Roboto Mono Regular"/>
              </a:rPr>
              <a:t>AMAÇ</a:t>
            </a:r>
          </a:p>
        </p:txBody>
      </p:sp>
      <p:sp>
        <p:nvSpPr>
          <p:cNvPr name="TextBox 8" id="8"/>
          <p:cNvSpPr txBox="true"/>
          <p:nvPr/>
        </p:nvSpPr>
        <p:spPr>
          <a:xfrm rot="0">
            <a:off x="2554181" y="2627389"/>
            <a:ext cx="13179638" cy="6406515"/>
          </a:xfrm>
          <a:prstGeom prst="rect">
            <a:avLst/>
          </a:prstGeom>
        </p:spPr>
        <p:txBody>
          <a:bodyPr anchor="t" rtlCol="false" tIns="0" lIns="0" bIns="0" rIns="0">
            <a:spAutoFit/>
          </a:bodyPr>
          <a:lstStyle/>
          <a:p>
            <a:pPr algn="ctr">
              <a:lnSpc>
                <a:spcPts val="4620"/>
              </a:lnSpc>
            </a:pPr>
          </a:p>
          <a:p>
            <a:pPr algn="ctr">
              <a:lnSpc>
                <a:spcPts val="4620"/>
              </a:lnSpc>
            </a:pPr>
            <a:r>
              <a:rPr lang="en-US" sz="4200">
                <a:solidFill>
                  <a:srgbClr val="000000"/>
                </a:solidFill>
                <a:latin typeface="Cormorant Garamond Medium"/>
              </a:rPr>
              <a:t>OBS (Öğrenci Bilgi Sistemi &amp; Eğitim Kurumu Bilgi Sistemi) için genel gereksinimler, işlevsel ve işlemsel gereksinimler, performans, güvenlik, kullanılabilirlik ve diğer sistem kalitesi gereksinimleri, kullanıcı arayüzü, veritabanı yapısı, veri alışverişi ve diğer teknik gereksinimler, sınırlamalar, varsayımlar ve bağımlılıkların belirlenmesini ve tanımlanmasını içerir. Bu gereksinimler ve tanımlamalar, OBS'nin tasarım ve geliştirme sürecinde rehberlik etmek ve paydaşlar arasında bir referans noktası sağlamak amacıyla birleştirilir.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535121" cy="9875266"/>
          </a:xfrm>
          <a:custGeom>
            <a:avLst/>
            <a:gdLst/>
            <a:ahLst/>
            <a:cxnLst/>
            <a:rect r="r" b="b" t="t" l="l"/>
            <a:pathLst>
              <a:path h="9875266" w="12535121">
                <a:moveTo>
                  <a:pt x="0" y="0"/>
                </a:moveTo>
                <a:lnTo>
                  <a:pt x="12535121" y="0"/>
                </a:lnTo>
                <a:lnTo>
                  <a:pt x="12535121" y="9875266"/>
                </a:lnTo>
                <a:lnTo>
                  <a:pt x="0" y="9875266"/>
                </a:lnTo>
                <a:lnTo>
                  <a:pt x="0" y="0"/>
                </a:lnTo>
                <a:close/>
              </a:path>
            </a:pathLst>
          </a:custGeom>
          <a:blipFill>
            <a:blip r:embed="rId2"/>
            <a:stretch>
              <a:fillRect l="0" t="0" r="0" b="0"/>
            </a:stretch>
          </a:blipFill>
        </p:spPr>
      </p:sp>
      <p:sp>
        <p:nvSpPr>
          <p:cNvPr name="Freeform 3" id="3"/>
          <p:cNvSpPr/>
          <p:nvPr/>
        </p:nvSpPr>
        <p:spPr>
          <a:xfrm flipH="false" flipV="false" rot="0">
            <a:off x="12535121" y="1663377"/>
            <a:ext cx="5752879" cy="5135752"/>
          </a:xfrm>
          <a:custGeom>
            <a:avLst/>
            <a:gdLst/>
            <a:ahLst/>
            <a:cxnLst/>
            <a:rect r="r" b="b" t="t" l="l"/>
            <a:pathLst>
              <a:path h="5135752" w="5752879">
                <a:moveTo>
                  <a:pt x="0" y="0"/>
                </a:moveTo>
                <a:lnTo>
                  <a:pt x="5752879" y="0"/>
                </a:lnTo>
                <a:lnTo>
                  <a:pt x="5752879" y="5135752"/>
                </a:lnTo>
                <a:lnTo>
                  <a:pt x="0" y="5135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768929" y="8553690"/>
            <a:ext cx="4945815" cy="490325"/>
          </a:xfrm>
          <a:prstGeom prst="rect">
            <a:avLst/>
          </a:prstGeom>
        </p:spPr>
        <p:txBody>
          <a:bodyPr anchor="t" rtlCol="false" tIns="0" lIns="0" bIns="0" rIns="0">
            <a:spAutoFit/>
          </a:bodyPr>
          <a:lstStyle/>
          <a:p>
            <a:pPr algn="ctr">
              <a:lnSpc>
                <a:spcPts val="3979"/>
              </a:lnSpc>
              <a:spcBef>
                <a:spcPct val="0"/>
              </a:spcBef>
            </a:pPr>
            <a:r>
              <a:rPr lang="en-US" sz="2842">
                <a:solidFill>
                  <a:srgbClr val="000000"/>
                </a:solidFill>
                <a:latin typeface="Roboto Mono Regular"/>
              </a:rPr>
              <a:t>ÖRNEK BİR GANTT ŞEMASI</a:t>
            </a:r>
          </a:p>
        </p:txBody>
      </p:sp>
      <p:sp>
        <p:nvSpPr>
          <p:cNvPr name="TextBox 5" id="5"/>
          <p:cNvSpPr txBox="true"/>
          <p:nvPr/>
        </p:nvSpPr>
        <p:spPr>
          <a:xfrm rot="0">
            <a:off x="14134041" y="7665908"/>
            <a:ext cx="1904095" cy="533096"/>
          </a:xfrm>
          <a:prstGeom prst="rect">
            <a:avLst/>
          </a:prstGeom>
        </p:spPr>
        <p:txBody>
          <a:bodyPr anchor="t" rtlCol="false" tIns="0" lIns="0" bIns="0" rIns="0">
            <a:spAutoFit/>
          </a:bodyPr>
          <a:lstStyle/>
          <a:p>
            <a:pPr algn="ctr">
              <a:lnSpc>
                <a:spcPts val="4372"/>
              </a:lnSpc>
              <a:spcBef>
                <a:spcPct val="0"/>
              </a:spcBef>
            </a:pPr>
            <a:r>
              <a:rPr lang="en-US" sz="3123">
                <a:solidFill>
                  <a:srgbClr val="000000"/>
                </a:solidFill>
                <a:latin typeface="Roboto Mono Regular"/>
              </a:rPr>
              <a:t>OBS İÇİN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6500" t="0" r="6499" b="0"/>
            <a:stretch>
              <a:fillRect/>
            </a:stretch>
          </p:blipFill>
          <p:spPr>
            <a:xfrm flipH="false" flipV="false">
              <a:off x="0" y="0"/>
              <a:ext cx="12192000" cy="13716000"/>
            </a:xfrm>
            <a:prstGeom prst="rect">
              <a:avLst/>
            </a:prstGeom>
          </p:spPr>
        </p:pic>
      </p:grpSp>
      <p:sp>
        <p:nvSpPr>
          <p:cNvPr name="Freeform 4" id="4"/>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607072" y="4090834"/>
            <a:ext cx="5532090" cy="3564255"/>
          </a:xfrm>
          <a:prstGeom prst="rect">
            <a:avLst/>
          </a:prstGeom>
        </p:spPr>
        <p:txBody>
          <a:bodyPr anchor="t" rtlCol="false" tIns="0" lIns="0" bIns="0" rIns="0">
            <a:spAutoFit/>
          </a:bodyPr>
          <a:lstStyle/>
          <a:p>
            <a:pPr algn="l" marL="0" indent="0" lvl="0">
              <a:lnSpc>
                <a:spcPts val="4799"/>
              </a:lnSpc>
              <a:spcBef>
                <a:spcPct val="0"/>
              </a:spcBef>
            </a:pPr>
            <a:r>
              <a:rPr lang="en-US" sz="3199">
                <a:solidFill>
                  <a:srgbClr val="000000"/>
                </a:solidFill>
                <a:latin typeface="Cormorant Garamond Medium"/>
              </a:rPr>
              <a:t>Bu sistem, eğitim kurumlarında öğrenci yönetimi, akademik kayıt, not takibi, sınıf ve ders programlama, iletişim ve diğer ilgili süreçleri desteklemek için tasarlanmıştır.</a:t>
            </a:r>
          </a:p>
        </p:txBody>
      </p:sp>
      <p:sp>
        <p:nvSpPr>
          <p:cNvPr name="TextBox 7" id="7"/>
          <p:cNvSpPr txBox="true"/>
          <p:nvPr/>
        </p:nvSpPr>
        <p:spPr>
          <a:xfrm rot="0">
            <a:off x="9486934" y="2025866"/>
            <a:ext cx="7772366" cy="1114425"/>
          </a:xfrm>
          <a:prstGeom prst="rect">
            <a:avLst/>
          </a:prstGeom>
        </p:spPr>
        <p:txBody>
          <a:bodyPr anchor="t" rtlCol="false" tIns="0" lIns="0" bIns="0" rIns="0">
            <a:spAutoFit/>
          </a:bodyPr>
          <a:lstStyle/>
          <a:p>
            <a:pPr algn="l" marL="0" indent="0" lvl="0">
              <a:lnSpc>
                <a:spcPts val="8700"/>
              </a:lnSpc>
              <a:spcBef>
                <a:spcPct val="0"/>
              </a:spcBef>
            </a:pPr>
            <a:r>
              <a:rPr lang="en-US" sz="7250">
                <a:solidFill>
                  <a:srgbClr val="000000"/>
                </a:solidFill>
                <a:latin typeface="Roboto Mono Regular"/>
              </a:rPr>
              <a:t>Genel Açıklama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7941" y="1028700"/>
            <a:ext cx="441518" cy="535986"/>
          </a:xfrm>
          <a:custGeom>
            <a:avLst/>
            <a:gdLst/>
            <a:ahLst/>
            <a:cxnLst/>
            <a:rect r="r" b="b" t="t" l="l"/>
            <a:pathLst>
              <a:path h="535986" w="441518">
                <a:moveTo>
                  <a:pt x="0" y="0"/>
                </a:moveTo>
                <a:lnTo>
                  <a:pt x="441518" y="0"/>
                </a:lnTo>
                <a:lnTo>
                  <a:pt x="441518" y="535986"/>
                </a:lnTo>
                <a:lnTo>
                  <a:pt x="0" y="535986"/>
                </a:lnTo>
                <a:lnTo>
                  <a:pt x="0" y="0"/>
                </a:lnTo>
                <a:close/>
              </a:path>
            </a:pathLst>
          </a:custGeom>
          <a:blipFill>
            <a:blip r:embed="rId2"/>
            <a:stretch>
              <a:fillRect l="0" t="0" r="0" b="0"/>
            </a:stretch>
          </a:blipFill>
        </p:spPr>
      </p:sp>
      <p:sp>
        <p:nvSpPr>
          <p:cNvPr name="TextBox 3" id="3"/>
          <p:cNvSpPr txBox="true"/>
          <p:nvPr/>
        </p:nvSpPr>
        <p:spPr>
          <a:xfrm rot="0">
            <a:off x="1445737" y="1091497"/>
            <a:ext cx="3252123" cy="353241"/>
          </a:xfrm>
          <a:prstGeom prst="rect">
            <a:avLst/>
          </a:prstGeom>
        </p:spPr>
        <p:txBody>
          <a:bodyPr anchor="t" rtlCol="false" tIns="0" lIns="0" bIns="0" rIns="0">
            <a:spAutoFit/>
          </a:bodyPr>
          <a:lstStyle/>
          <a:p>
            <a:pPr algn="ctr">
              <a:lnSpc>
                <a:spcPts val="2733"/>
              </a:lnSpc>
            </a:pPr>
            <a:r>
              <a:rPr lang="en-US" sz="1952">
                <a:solidFill>
                  <a:srgbClr val="000000"/>
                </a:solidFill>
                <a:latin typeface="Arimo Bold"/>
              </a:rPr>
              <a:t>Kullanıcı Sınıfları Özellikleri</a:t>
            </a:r>
          </a:p>
        </p:txBody>
      </p:sp>
      <p:sp>
        <p:nvSpPr>
          <p:cNvPr name="TextBox 4" id="4"/>
          <p:cNvSpPr txBox="true"/>
          <p:nvPr/>
        </p:nvSpPr>
        <p:spPr>
          <a:xfrm rot="0">
            <a:off x="1028700" y="1684863"/>
            <a:ext cx="4334590" cy="4195237"/>
          </a:xfrm>
          <a:prstGeom prst="rect">
            <a:avLst/>
          </a:prstGeom>
        </p:spPr>
        <p:txBody>
          <a:bodyPr anchor="t" rtlCol="false" tIns="0" lIns="0" bIns="0" rIns="0">
            <a:spAutoFit/>
          </a:bodyPr>
          <a:lstStyle/>
          <a:p>
            <a:pPr algn="ctr">
              <a:lnSpc>
                <a:spcPts val="1792"/>
              </a:lnSpc>
              <a:spcBef>
                <a:spcPct val="0"/>
              </a:spcBef>
            </a:pPr>
            <a:r>
              <a:rPr lang="en-US" sz="1493">
                <a:solidFill>
                  <a:srgbClr val="000000"/>
                </a:solidFill>
                <a:latin typeface="Roboto Mono Regular"/>
              </a:rPr>
              <a:t>OBS (Öğrenci Bilgi Sistemi &amp; Eğitim Kurumu Bilgi Sistemi) için kullanıcı sınıfları ve özellikleri, öğrenciler, eğitim kurumu personeli, veliler ve sistem yöneticisi olmak üzere dört farklı kullanıcı grubunu kapsar. Öğrenciler, öğrenci odaklı işlevlerle ilgilenirken, eğitim kurumu personeli yönetimsel ve eğitimsel görevleri yerine getirir. Veliler, öğrencilerin eğitim sürecini takip etmek için özelliklere sahiptir. Sistem yöneticisi ise OBS'nin teknik yönetimi ve bakımıyla ilgilenir. Bu kullanıcı sınıfları ve özellikleri, OBS'nin farklı kullanıcı gruplarının ihtiyaçlarını ve erişim düzeylerini belirlemek ve tasarım sürecinde optimize etmek amacıyla kullanılır.</a:t>
            </a:r>
          </a:p>
        </p:txBody>
      </p:sp>
      <p:sp>
        <p:nvSpPr>
          <p:cNvPr name="Freeform 5" id="5"/>
          <p:cNvSpPr/>
          <p:nvPr/>
        </p:nvSpPr>
        <p:spPr>
          <a:xfrm flipH="false" flipV="false" rot="0">
            <a:off x="12698645" y="908753"/>
            <a:ext cx="441518" cy="535986"/>
          </a:xfrm>
          <a:custGeom>
            <a:avLst/>
            <a:gdLst/>
            <a:ahLst/>
            <a:cxnLst/>
            <a:rect r="r" b="b" t="t" l="l"/>
            <a:pathLst>
              <a:path h="535986" w="441518">
                <a:moveTo>
                  <a:pt x="0" y="0"/>
                </a:moveTo>
                <a:lnTo>
                  <a:pt x="441518" y="0"/>
                </a:lnTo>
                <a:lnTo>
                  <a:pt x="441518" y="535986"/>
                </a:lnTo>
                <a:lnTo>
                  <a:pt x="0" y="535986"/>
                </a:lnTo>
                <a:lnTo>
                  <a:pt x="0" y="0"/>
                </a:lnTo>
                <a:close/>
              </a:path>
            </a:pathLst>
          </a:custGeom>
          <a:blipFill>
            <a:blip r:embed="rId2"/>
            <a:stretch>
              <a:fillRect l="0" t="0" r="0" b="0"/>
            </a:stretch>
          </a:blipFill>
        </p:spPr>
      </p:sp>
      <p:sp>
        <p:nvSpPr>
          <p:cNvPr name="TextBox 6" id="6"/>
          <p:cNvSpPr txBox="true"/>
          <p:nvPr/>
        </p:nvSpPr>
        <p:spPr>
          <a:xfrm rot="0">
            <a:off x="13340188" y="971550"/>
            <a:ext cx="1888138" cy="353241"/>
          </a:xfrm>
          <a:prstGeom prst="rect">
            <a:avLst/>
          </a:prstGeom>
        </p:spPr>
        <p:txBody>
          <a:bodyPr anchor="t" rtlCol="false" tIns="0" lIns="0" bIns="0" rIns="0">
            <a:spAutoFit/>
          </a:bodyPr>
          <a:lstStyle/>
          <a:p>
            <a:pPr algn="ctr">
              <a:lnSpc>
                <a:spcPts val="2733"/>
              </a:lnSpc>
            </a:pPr>
            <a:r>
              <a:rPr lang="en-US" sz="1952">
                <a:solidFill>
                  <a:srgbClr val="000000"/>
                </a:solidFill>
                <a:latin typeface="Arimo Bold"/>
              </a:rPr>
              <a:t>Çalışma  Ortamı</a:t>
            </a:r>
          </a:p>
        </p:txBody>
      </p:sp>
      <p:sp>
        <p:nvSpPr>
          <p:cNvPr name="TextBox 7" id="7"/>
          <p:cNvSpPr txBox="true"/>
          <p:nvPr/>
        </p:nvSpPr>
        <p:spPr>
          <a:xfrm rot="0">
            <a:off x="12698645" y="1574211"/>
            <a:ext cx="4859538" cy="3531327"/>
          </a:xfrm>
          <a:prstGeom prst="rect">
            <a:avLst/>
          </a:prstGeom>
        </p:spPr>
        <p:txBody>
          <a:bodyPr anchor="t" rtlCol="false" tIns="0" lIns="0" bIns="0" rIns="0">
            <a:spAutoFit/>
          </a:bodyPr>
          <a:lstStyle/>
          <a:p>
            <a:pPr algn="ctr">
              <a:lnSpc>
                <a:spcPts val="1792"/>
              </a:lnSpc>
              <a:spcBef>
                <a:spcPct val="0"/>
              </a:spcBef>
            </a:pPr>
            <a:r>
              <a:rPr lang="en-US" sz="1493">
                <a:solidFill>
                  <a:srgbClr val="000000"/>
                </a:solidFill>
                <a:latin typeface="Roboto Mono Regular"/>
              </a:rPr>
              <a:t>OBS (Öğrenci Bilgi Sistemi &amp; Eğitim Kurumu Bilgi Sistemi) çalışma ortamı, öğrenci bilgilerinin yönetildiği, eğitim kurumu süreçlerinin takip edildiği ve paydaşların etkileşimde bulunduğu bir dijital platformdur. OBS, web tabanlı bir kullanıcı arayüzü üzerinden erişilebilir ve farklı modüllerden oluşur. Öğrenciler, eğitim kurumu personeli ve veliler, iletişim kurabilir ve gerekli işlemleri gerçekleştirebilir. OBS, kullanıcı dostu bir arayüze, veritabanı yönetimine ve güvenlik önlemlerine sahip olmalıdır, böylece etkin bir çalışma ortamı sunarak eğitim kurumunun günlük operasyonlarını destekler.</a:t>
            </a:r>
          </a:p>
        </p:txBody>
      </p:sp>
      <p:sp>
        <p:nvSpPr>
          <p:cNvPr name="Freeform 8" id="8"/>
          <p:cNvSpPr/>
          <p:nvPr/>
        </p:nvSpPr>
        <p:spPr>
          <a:xfrm flipH="false" flipV="false" rot="0">
            <a:off x="5975297" y="5612106"/>
            <a:ext cx="441518" cy="535986"/>
          </a:xfrm>
          <a:custGeom>
            <a:avLst/>
            <a:gdLst/>
            <a:ahLst/>
            <a:cxnLst/>
            <a:rect r="r" b="b" t="t" l="l"/>
            <a:pathLst>
              <a:path h="535986" w="441518">
                <a:moveTo>
                  <a:pt x="0" y="0"/>
                </a:moveTo>
                <a:lnTo>
                  <a:pt x="441518" y="0"/>
                </a:lnTo>
                <a:lnTo>
                  <a:pt x="441518" y="535986"/>
                </a:lnTo>
                <a:lnTo>
                  <a:pt x="0" y="535986"/>
                </a:lnTo>
                <a:lnTo>
                  <a:pt x="0" y="0"/>
                </a:lnTo>
                <a:close/>
              </a:path>
            </a:pathLst>
          </a:custGeom>
          <a:blipFill>
            <a:blip r:embed="rId2"/>
            <a:stretch>
              <a:fillRect l="0" t="0" r="0" b="0"/>
            </a:stretch>
          </a:blipFill>
        </p:spPr>
      </p:sp>
      <p:sp>
        <p:nvSpPr>
          <p:cNvPr name="TextBox 9" id="9"/>
          <p:cNvSpPr txBox="true"/>
          <p:nvPr/>
        </p:nvSpPr>
        <p:spPr>
          <a:xfrm rot="0">
            <a:off x="6579098" y="5564481"/>
            <a:ext cx="4192017" cy="676744"/>
          </a:xfrm>
          <a:prstGeom prst="rect">
            <a:avLst/>
          </a:prstGeom>
        </p:spPr>
        <p:txBody>
          <a:bodyPr anchor="t" rtlCol="false" tIns="0" lIns="0" bIns="0" rIns="0">
            <a:spAutoFit/>
          </a:bodyPr>
          <a:lstStyle/>
          <a:p>
            <a:pPr algn="ctr">
              <a:lnSpc>
                <a:spcPts val="2699"/>
              </a:lnSpc>
            </a:pPr>
            <a:r>
              <a:rPr lang="en-US" sz="1928">
                <a:solidFill>
                  <a:srgbClr val="000000"/>
                </a:solidFill>
                <a:latin typeface="Arimo Bold"/>
              </a:rPr>
              <a:t>Tasarım ve Uygulama Kısıtlamaları: </a:t>
            </a:r>
          </a:p>
          <a:p>
            <a:pPr algn="ctr">
              <a:lnSpc>
                <a:spcPts val="2699"/>
              </a:lnSpc>
            </a:pPr>
          </a:p>
        </p:txBody>
      </p:sp>
      <p:sp>
        <p:nvSpPr>
          <p:cNvPr name="TextBox 10" id="10"/>
          <p:cNvSpPr txBox="true"/>
          <p:nvPr/>
        </p:nvSpPr>
        <p:spPr>
          <a:xfrm rot="0">
            <a:off x="6416815" y="6091763"/>
            <a:ext cx="4762850" cy="1982204"/>
          </a:xfrm>
          <a:prstGeom prst="rect">
            <a:avLst/>
          </a:prstGeom>
        </p:spPr>
        <p:txBody>
          <a:bodyPr anchor="t" rtlCol="false" tIns="0" lIns="0" bIns="0" rIns="0">
            <a:spAutoFit/>
          </a:bodyPr>
          <a:lstStyle/>
          <a:p>
            <a:pPr algn="ctr">
              <a:lnSpc>
                <a:spcPts val="1792"/>
              </a:lnSpc>
              <a:spcBef>
                <a:spcPct val="0"/>
              </a:spcBef>
            </a:pPr>
            <a:r>
              <a:rPr lang="en-US" sz="1493">
                <a:solidFill>
                  <a:srgbClr val="000000"/>
                </a:solidFill>
                <a:latin typeface="Roboto Mono Regular"/>
              </a:rPr>
              <a:t>OBS,birçok dil üzerinden oluşturulabilir.Bunlardan bazıları Java,Python,C#'dır Veritabanı işlemleri MySQL veya PostgreSQL genellikle öğrenci bilgi sistemlerinde tercih edilen seçeneklerdir. Bu veritabanı sistemleri, güvenilirlik, performans, ölçeklenebilirlik ve geniş topluluk desteği gibi avantajlara sahiptir.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973734" cy="10287000"/>
          </a:xfrm>
          <a:custGeom>
            <a:avLst/>
            <a:gdLst/>
            <a:ahLst/>
            <a:cxnLst/>
            <a:rect r="r" b="b" t="t" l="l"/>
            <a:pathLst>
              <a:path h="10287000" w="10973734">
                <a:moveTo>
                  <a:pt x="0" y="0"/>
                </a:moveTo>
                <a:lnTo>
                  <a:pt x="10973734" y="0"/>
                </a:lnTo>
                <a:lnTo>
                  <a:pt x="1097373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4341" y="9494742"/>
            <a:ext cx="8003659"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Tüm Paydaşlar İçin Use-Case diyagramı</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1870" y="254397"/>
            <a:ext cx="17134185" cy="7431297"/>
          </a:xfrm>
          <a:custGeom>
            <a:avLst/>
            <a:gdLst/>
            <a:ahLst/>
            <a:cxnLst/>
            <a:rect r="r" b="b" t="t" l="l"/>
            <a:pathLst>
              <a:path h="7431297" w="17134185">
                <a:moveTo>
                  <a:pt x="0" y="0"/>
                </a:moveTo>
                <a:lnTo>
                  <a:pt x="17134185" y="0"/>
                </a:lnTo>
                <a:lnTo>
                  <a:pt x="17134185" y="7431297"/>
                </a:lnTo>
                <a:lnTo>
                  <a:pt x="0" y="7431297"/>
                </a:lnTo>
                <a:lnTo>
                  <a:pt x="0" y="0"/>
                </a:lnTo>
                <a:close/>
              </a:path>
            </a:pathLst>
          </a:custGeom>
          <a:blipFill>
            <a:blip r:embed="rId2"/>
            <a:stretch>
              <a:fillRect l="0" t="0" r="0" b="-3938"/>
            </a:stretch>
          </a:blipFill>
        </p:spPr>
      </p:sp>
      <p:sp>
        <p:nvSpPr>
          <p:cNvPr name="TextBox 3" id="3"/>
          <p:cNvSpPr txBox="true"/>
          <p:nvPr/>
        </p:nvSpPr>
        <p:spPr>
          <a:xfrm rot="0">
            <a:off x="5556836" y="8668385"/>
            <a:ext cx="6770191"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OBS İÇİN BASİT UML DİYAGRAMI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2666" y="9258300"/>
            <a:ext cx="9526666" cy="3454194"/>
          </a:xfrm>
          <a:custGeom>
            <a:avLst/>
            <a:gdLst/>
            <a:ahLst/>
            <a:cxnLst/>
            <a:rect r="r" b="b" t="t" l="l"/>
            <a:pathLst>
              <a:path h="3454194" w="9526666">
                <a:moveTo>
                  <a:pt x="0" y="0"/>
                </a:moveTo>
                <a:lnTo>
                  <a:pt x="9526666" y="0"/>
                </a:lnTo>
                <a:lnTo>
                  <a:pt x="9526666" y="3454194"/>
                </a:lnTo>
                <a:lnTo>
                  <a:pt x="0" y="3454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94691" y="382896"/>
            <a:ext cx="5919867" cy="1291607"/>
          </a:xfrm>
          <a:custGeom>
            <a:avLst/>
            <a:gdLst/>
            <a:ahLst/>
            <a:cxnLst/>
            <a:rect r="r" b="b" t="t" l="l"/>
            <a:pathLst>
              <a:path h="1291607" w="5919867">
                <a:moveTo>
                  <a:pt x="0" y="0"/>
                </a:moveTo>
                <a:lnTo>
                  <a:pt x="5919867" y="0"/>
                </a:lnTo>
                <a:lnTo>
                  <a:pt x="5919867" y="1291608"/>
                </a:lnTo>
                <a:lnTo>
                  <a:pt x="0" y="1291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53777" y="9483532"/>
            <a:ext cx="2236576" cy="1606936"/>
          </a:xfrm>
          <a:custGeom>
            <a:avLst/>
            <a:gdLst/>
            <a:ahLst/>
            <a:cxnLst/>
            <a:rect r="r" b="b" t="t" l="l"/>
            <a:pathLst>
              <a:path h="1606936" w="2236576">
                <a:moveTo>
                  <a:pt x="0" y="0"/>
                </a:moveTo>
                <a:lnTo>
                  <a:pt x="2236576" y="0"/>
                </a:lnTo>
                <a:lnTo>
                  <a:pt x="2236576" y="1606936"/>
                </a:lnTo>
                <a:lnTo>
                  <a:pt x="0" y="1606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3060" y="2032083"/>
            <a:ext cx="9927453" cy="7689264"/>
          </a:xfrm>
          <a:custGeom>
            <a:avLst/>
            <a:gdLst/>
            <a:ahLst/>
            <a:cxnLst/>
            <a:rect r="r" b="b" t="t" l="l"/>
            <a:pathLst>
              <a:path h="7689264" w="9927453">
                <a:moveTo>
                  <a:pt x="0" y="0"/>
                </a:moveTo>
                <a:lnTo>
                  <a:pt x="9927453" y="0"/>
                </a:lnTo>
                <a:lnTo>
                  <a:pt x="9927453" y="7689263"/>
                </a:lnTo>
                <a:lnTo>
                  <a:pt x="0" y="76892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662601" y="4356856"/>
            <a:ext cx="5532090" cy="603886"/>
          </a:xfrm>
          <a:prstGeom prst="rect">
            <a:avLst/>
          </a:prstGeom>
        </p:spPr>
        <p:txBody>
          <a:bodyPr anchor="t" rtlCol="false" tIns="0" lIns="0" bIns="0" rIns="0">
            <a:spAutoFit/>
          </a:bodyPr>
          <a:lstStyle/>
          <a:p>
            <a:pPr algn="l" marL="0" indent="0" lvl="0">
              <a:lnSpc>
                <a:spcPts val="5099"/>
              </a:lnSpc>
              <a:spcBef>
                <a:spcPct val="0"/>
              </a:spcBef>
            </a:pPr>
            <a:r>
              <a:rPr lang="en-US" sz="3399">
                <a:solidFill>
                  <a:srgbClr val="000000"/>
                </a:solidFill>
                <a:latin typeface="Cormorant Garamond Medium"/>
              </a:rPr>
              <a:t>Sistemin özelliklerini anlatır</a:t>
            </a:r>
          </a:p>
        </p:txBody>
      </p:sp>
      <p:sp>
        <p:nvSpPr>
          <p:cNvPr name="TextBox 7" id="7"/>
          <p:cNvSpPr txBox="true"/>
          <p:nvPr/>
        </p:nvSpPr>
        <p:spPr>
          <a:xfrm rot="0">
            <a:off x="10038028" y="2381109"/>
            <a:ext cx="7926500" cy="821821"/>
          </a:xfrm>
          <a:prstGeom prst="rect">
            <a:avLst/>
          </a:prstGeom>
        </p:spPr>
        <p:txBody>
          <a:bodyPr anchor="t" rtlCol="false" tIns="0" lIns="0" bIns="0" rIns="0">
            <a:spAutoFit/>
          </a:bodyPr>
          <a:lstStyle/>
          <a:p>
            <a:pPr algn="l" marL="0" indent="0" lvl="0">
              <a:lnSpc>
                <a:spcPts val="6471"/>
              </a:lnSpc>
              <a:spcBef>
                <a:spcPct val="0"/>
              </a:spcBef>
            </a:pPr>
            <a:r>
              <a:rPr lang="en-US" sz="5392">
                <a:solidFill>
                  <a:srgbClr val="000000"/>
                </a:solidFill>
                <a:latin typeface="Roboto Mono Regular"/>
              </a:rPr>
              <a:t>Sistem Özellikleri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DAFnzVALfy4</dc:identifier>
  <dcterms:modified xsi:type="dcterms:W3CDTF">2011-08-01T06:04:30Z</dcterms:modified>
  <cp:revision>1</cp:revision>
  <dc:title>Siyah Beyaz Minimalist Soyut Temel Sunum</dc:title>
</cp:coreProperties>
</file>